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9" r:id="rId3"/>
    <p:sldId id="260" r:id="rId4"/>
    <p:sldId id="256" r:id="rId5"/>
    <p:sldId id="257" r:id="rId6"/>
    <p:sldId id="258" r:id="rId7"/>
    <p:sldId id="262" r:id="rId8"/>
    <p:sldId id="263" r:id="rId9"/>
    <p:sldId id="261" r:id="rId10"/>
    <p:sldId id="264" r:id="rId11"/>
    <p:sldId id="265" r:id="rId12"/>
    <p:sldId id="266" r:id="rId13"/>
    <p:sldId id="267" r:id="rId14"/>
    <p:sldId id="268" r:id="rId15"/>
    <p:sldId id="269" r:id="rId1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7" autoAdjust="0"/>
    <p:restoredTop sz="94660"/>
  </p:normalViewPr>
  <p:slideViewPr>
    <p:cSldViewPr snapToGrid="0">
      <p:cViewPr varScale="1">
        <p:scale>
          <a:sx n="76" d="100"/>
          <a:sy n="76" d="100"/>
        </p:scale>
        <p:origin x="180" y="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0B76CA8-146A-537F-AB28-3925684645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DA34F0F1-8270-1368-ABAE-36070592E1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0FFEA75-5A1E-9D06-9CC2-4BDA8E61E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586DD-DB7D-4415-BB23-62364E9ABE59}" type="datetimeFigureOut">
              <a:rPr lang="zh-CN" altLang="en-US" smtClean="0"/>
              <a:t>2024/6/23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7675A13-B5FB-0107-8408-482F5AB74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798605A-A7AD-3238-D005-2CC8842D7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B38BF-6E9B-4F3C-B0B4-BDA91A6A395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76457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D0C5B4F-5D42-7495-5A0A-C0B42C4A4A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4E8964D5-8D5D-706A-4EF5-988D2A80A7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BACCEAC-11E1-AB66-EC8F-1E101C1E1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586DD-DB7D-4415-BB23-62364E9ABE59}" type="datetimeFigureOut">
              <a:rPr lang="zh-CN" altLang="en-US" smtClean="0"/>
              <a:t>2024/6/23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886642F-2C84-0493-5AAF-CE01E494D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B874833-3E06-C53E-670A-56BA33078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B38BF-6E9B-4F3C-B0B4-BDA91A6A395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62597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E176ECEB-403D-D4A9-CB77-F535357807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BF2FCDA4-3B6D-7D8D-BA9F-23965BC4A3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F1FD419-B52F-9D60-1CC5-3BDF2560E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586DD-DB7D-4415-BB23-62364E9ABE59}" type="datetimeFigureOut">
              <a:rPr lang="zh-CN" altLang="en-US" smtClean="0"/>
              <a:t>2024/6/23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5C8482E-DE28-36D0-ECC9-35189DB63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F30258D-D7F2-4C26-DE80-3B224247A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B38BF-6E9B-4F3C-B0B4-BDA91A6A395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7702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661CB41-9D92-1383-0750-9C039574D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1D9B945-3B78-4CC0-4935-71AE290F7C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9424CD4-B6F1-C3E4-0FDB-EBEB2E48A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586DD-DB7D-4415-BB23-62364E9ABE59}" type="datetimeFigureOut">
              <a:rPr lang="zh-CN" altLang="en-US" smtClean="0"/>
              <a:t>2024/6/23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645CB07-F4CC-C59E-ACD7-74D6FB87D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6AE8609-763C-6DD9-0476-9B39D964F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B38BF-6E9B-4F3C-B0B4-BDA91A6A395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87604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BE37807-CAE9-5CDC-66EC-36CB944DA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38AC35E-F0ED-928B-68BE-B56C9DA842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46A0C5D-87F5-3809-97C9-97EE56DD1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586DD-DB7D-4415-BB23-62364E9ABE59}" type="datetimeFigureOut">
              <a:rPr lang="zh-CN" altLang="en-US" smtClean="0"/>
              <a:t>2024/6/23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FEBB98D-FDF1-58B9-92CD-5170FB37B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7D19D7F-2B63-6353-231C-687092B6F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B38BF-6E9B-4F3C-B0B4-BDA91A6A395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6616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783F5DD-F1EC-66E0-CF25-1F5A05BC61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9251E94-C775-55D2-4C6D-846C9EFE44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923FEE44-1214-7EF0-1B09-54B7F05EBF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8643707-7C3C-0D30-82D6-C2155E16F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586DD-DB7D-4415-BB23-62364E9ABE59}" type="datetimeFigureOut">
              <a:rPr lang="zh-CN" altLang="en-US" smtClean="0"/>
              <a:t>2024/6/23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E6FB6EB-AD35-E55A-0EE7-857E6F541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087E7F6-629F-9D5B-5F44-752A3FC78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B38BF-6E9B-4F3C-B0B4-BDA91A6A395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62694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2F4A16B-0131-EC8A-4210-54A3957BCF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2F8E409-4ECC-1B29-A699-B4296DB25B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258A3BCE-C8A8-ABC7-ED23-6B050A0C26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96FD22AB-9C2F-702C-7ECF-FCE11E3F90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9D44B2E1-8283-68EF-FA8B-E6172490A7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F0E61997-ABD6-4EB9-FD6B-B0C7A6E37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586DD-DB7D-4415-BB23-62364E9ABE59}" type="datetimeFigureOut">
              <a:rPr lang="zh-CN" altLang="en-US" smtClean="0"/>
              <a:t>2024/6/23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FFD3F0AB-0EE9-2908-2139-FA57C801B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0972133F-18F2-23E6-EEC2-836C5B5E0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B38BF-6E9B-4F3C-B0B4-BDA91A6A395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34021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AE38096-9786-BFDC-E65F-FB9CB008D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C47F7E66-5639-5F2D-310C-167210539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586DD-DB7D-4415-BB23-62364E9ABE59}" type="datetimeFigureOut">
              <a:rPr lang="zh-CN" altLang="en-US" smtClean="0"/>
              <a:t>2024/6/23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4EAD76C8-E8BC-8EA5-FA9E-824F2E17D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2FD3A72F-CD88-9631-5799-117E5EFE4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B38BF-6E9B-4F3C-B0B4-BDA91A6A395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0615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E0B0FCF1-9270-C58F-F694-8845DB736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586DD-DB7D-4415-BB23-62364E9ABE59}" type="datetimeFigureOut">
              <a:rPr lang="zh-CN" altLang="en-US" smtClean="0"/>
              <a:t>2024/6/23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B92BE0E4-6290-CB67-8CC4-CF5E44D5F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1CA432F-A999-746F-4C51-EDE64598C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B38BF-6E9B-4F3C-B0B4-BDA91A6A395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262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2E91FC2-895A-970C-83B7-B6A274443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E436623-C86A-DA42-9509-A4F3B8B64A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300DB025-5BBE-4AA2-8E74-031C5BA870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04D6BE8-F76D-F449-61D6-39AB95FF3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586DD-DB7D-4415-BB23-62364E9ABE59}" type="datetimeFigureOut">
              <a:rPr lang="zh-CN" altLang="en-US" smtClean="0"/>
              <a:t>2024/6/23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7B81AF8-6A94-3A7E-FEDE-82A4E3FD1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9F5FC36-07B8-20B5-3C6D-278F07DAC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B38BF-6E9B-4F3C-B0B4-BDA91A6A395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55412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04EFC0B-4CA6-5C50-8CBA-64C093BC71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2739A96A-6726-DEFB-5B63-38EAC78F55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F96A19C5-B4DB-CEE6-AB44-13D5A736AA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311F012-816C-04C4-B087-34EA9FA60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586DD-DB7D-4415-BB23-62364E9ABE59}" type="datetimeFigureOut">
              <a:rPr lang="zh-CN" altLang="en-US" smtClean="0"/>
              <a:t>2024/6/23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9F632C2-D367-6200-E330-4B09EB902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7B3DFEE-8876-E236-B90C-BB443C101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B38BF-6E9B-4F3C-B0B4-BDA91A6A395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049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9D831A90-00B1-C0C5-7CD6-7736E10B9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51D65CD-6AE1-35A8-6A26-8E49ABA344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C9C3D13-6004-E611-74ED-17E6D1DBB2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F586DD-DB7D-4415-BB23-62364E9ABE59}" type="datetimeFigureOut">
              <a:rPr lang="zh-CN" altLang="en-US" smtClean="0"/>
              <a:t>2024/6/23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76DC6E3-A059-C677-71C7-D5CB11BD21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BCB6E27-37B9-2E7C-555F-8B3E468864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8B38BF-6E9B-4F3C-B0B4-BDA91A6A395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35013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tmp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svg"/><Relationship Id="rId13" Type="http://schemas.openxmlformats.org/officeDocument/2006/relationships/image" Target="../media/image29.sv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12" Type="http://schemas.openxmlformats.org/officeDocument/2006/relationships/image" Target="../media/image28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svg"/><Relationship Id="rId11" Type="http://schemas.openxmlformats.org/officeDocument/2006/relationships/image" Target="../media/image27.png"/><Relationship Id="rId5" Type="http://schemas.openxmlformats.org/officeDocument/2006/relationships/image" Target="../media/image21.png"/><Relationship Id="rId10" Type="http://schemas.openxmlformats.org/officeDocument/2006/relationships/image" Target="../media/image26.svg"/><Relationship Id="rId4" Type="http://schemas.openxmlformats.org/officeDocument/2006/relationships/image" Target="../media/image20.png"/><Relationship Id="rId9" Type="http://schemas.openxmlformats.org/officeDocument/2006/relationships/image" Target="../media/image25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svg"/><Relationship Id="rId13" Type="http://schemas.openxmlformats.org/officeDocument/2006/relationships/image" Target="../media/image29.sv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12" Type="http://schemas.openxmlformats.org/officeDocument/2006/relationships/image" Target="../media/image28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svg"/><Relationship Id="rId11" Type="http://schemas.openxmlformats.org/officeDocument/2006/relationships/image" Target="../media/image27.png"/><Relationship Id="rId5" Type="http://schemas.openxmlformats.org/officeDocument/2006/relationships/image" Target="../media/image21.png"/><Relationship Id="rId10" Type="http://schemas.openxmlformats.org/officeDocument/2006/relationships/image" Target="../media/image26.svg"/><Relationship Id="rId4" Type="http://schemas.openxmlformats.org/officeDocument/2006/relationships/image" Target="../media/image20.png"/><Relationship Id="rId9" Type="http://schemas.openxmlformats.org/officeDocument/2006/relationships/image" Target="../media/image2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svg"/><Relationship Id="rId7" Type="http://schemas.openxmlformats.org/officeDocument/2006/relationships/image" Target="../media/image32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1.png"/><Relationship Id="rId5" Type="http://schemas.openxmlformats.org/officeDocument/2006/relationships/image" Target="../media/image26.svg"/><Relationship Id="rId4" Type="http://schemas.openxmlformats.org/officeDocument/2006/relationships/image" Target="../media/image2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svg"/><Relationship Id="rId7" Type="http://schemas.openxmlformats.org/officeDocument/2006/relationships/image" Target="../media/image32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1.png"/><Relationship Id="rId5" Type="http://schemas.openxmlformats.org/officeDocument/2006/relationships/image" Target="../media/image26.svg"/><Relationship Id="rId4" Type="http://schemas.openxmlformats.org/officeDocument/2006/relationships/image" Target="../media/image2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AEFEDBAE-ECDA-E821-E626-83ED38B28D56}"/>
              </a:ext>
            </a:extLst>
          </p:cNvPr>
          <p:cNvSpPr txBox="1"/>
          <p:nvPr/>
        </p:nvSpPr>
        <p:spPr>
          <a:xfrm>
            <a:off x="0" y="2659559"/>
            <a:ext cx="1219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400" dirty="0"/>
              <a:t>2024</a:t>
            </a:r>
            <a:r>
              <a:rPr lang="zh-CN" altLang="en-US" sz="4400" dirty="0"/>
              <a:t>年</a:t>
            </a:r>
            <a:r>
              <a:rPr lang="en-US" altLang="zh-CN" sz="4400" dirty="0"/>
              <a:t>6</a:t>
            </a:r>
            <a:r>
              <a:rPr lang="zh-CN" altLang="en-US" sz="4400" dirty="0"/>
              <a:t>月 高级班</a:t>
            </a:r>
            <a:r>
              <a:rPr lang="en-US" altLang="zh-CN" sz="4400" dirty="0"/>
              <a:t>C1 </a:t>
            </a:r>
            <a:r>
              <a:rPr lang="zh-CN" altLang="en-US" sz="4400" dirty="0"/>
              <a:t>测试题目讲解</a:t>
            </a:r>
          </a:p>
        </p:txBody>
      </p:sp>
    </p:spTree>
    <p:extLst>
      <p:ext uri="{BB962C8B-B14F-4D97-AF65-F5344CB8AC3E}">
        <p14:creationId xmlns:p14="http://schemas.microsoft.com/office/powerpoint/2010/main" val="30082454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接连接符 4">
            <a:extLst>
              <a:ext uri="{FF2B5EF4-FFF2-40B4-BE49-F238E27FC236}">
                <a16:creationId xmlns:a16="http://schemas.microsoft.com/office/drawing/2014/main" id="{02D8D781-E07F-1978-7BB7-9A98FC93FD7F}"/>
              </a:ext>
            </a:extLst>
          </p:cNvPr>
          <p:cNvCxnSpPr/>
          <p:nvPr/>
        </p:nvCxnSpPr>
        <p:spPr>
          <a:xfrm>
            <a:off x="905238" y="893664"/>
            <a:ext cx="0" cy="291094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文本框 5">
            <a:extLst>
              <a:ext uri="{FF2B5EF4-FFF2-40B4-BE49-F238E27FC236}">
                <a16:creationId xmlns:a16="http://schemas.microsoft.com/office/drawing/2014/main" id="{93E7240A-72D2-C856-640B-DB42BA018FDE}"/>
              </a:ext>
            </a:extLst>
          </p:cNvPr>
          <p:cNvSpPr txBox="1"/>
          <p:nvPr/>
        </p:nvSpPr>
        <p:spPr>
          <a:xfrm>
            <a:off x="905238" y="839156"/>
            <a:ext cx="54774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/>
              <a:t>分析：</a:t>
            </a:r>
            <a:r>
              <a:rPr lang="en-US" altLang="zh-CN" sz="2000" b="1" dirty="0"/>
              <a:t>T3</a:t>
            </a:r>
            <a:r>
              <a:rPr lang="zh-CN" altLang="en-US" sz="2000" b="1" dirty="0"/>
              <a:t>：过河   </a:t>
            </a:r>
            <a:r>
              <a:rPr lang="en-US" altLang="zh-CN" sz="2000" b="1" dirty="0">
                <a:solidFill>
                  <a:srgbClr val="FF0000"/>
                </a:solidFill>
              </a:rPr>
              <a:t>[NOIP2005 </a:t>
            </a:r>
            <a:r>
              <a:rPr lang="zh-CN" altLang="en-US" sz="2000" b="1" dirty="0">
                <a:solidFill>
                  <a:srgbClr val="FF0000"/>
                </a:solidFill>
              </a:rPr>
              <a:t>提高组</a:t>
            </a:r>
            <a:r>
              <a:rPr lang="en-US" altLang="zh-CN" sz="2000" b="1" dirty="0">
                <a:solidFill>
                  <a:srgbClr val="FF0000"/>
                </a:solidFill>
              </a:rPr>
              <a:t>] </a:t>
            </a:r>
            <a:r>
              <a:rPr lang="zh-CN" altLang="en-US" sz="2000" b="1" dirty="0">
                <a:solidFill>
                  <a:srgbClr val="FF0000"/>
                </a:solidFill>
              </a:rPr>
              <a:t>过河 </a:t>
            </a:r>
            <a:r>
              <a:rPr lang="en-US" altLang="zh-CN" sz="2000" b="1" dirty="0">
                <a:solidFill>
                  <a:srgbClr val="FF0000"/>
                </a:solidFill>
              </a:rPr>
              <a:t>T2</a:t>
            </a:r>
            <a:endParaRPr lang="zh-CN" altLang="en-US" sz="2000" b="1" dirty="0">
              <a:solidFill>
                <a:srgbClr val="FF0000"/>
              </a:solidFill>
            </a:endParaRPr>
          </a:p>
        </p:txBody>
      </p:sp>
      <p:cxnSp>
        <p:nvCxnSpPr>
          <p:cNvPr id="7" name="直接箭头连接符 6">
            <a:extLst>
              <a:ext uri="{FF2B5EF4-FFF2-40B4-BE49-F238E27FC236}">
                <a16:creationId xmlns:a16="http://schemas.microsoft.com/office/drawing/2014/main" id="{763A58ED-5272-3C7A-0FF6-46B79538B39A}"/>
              </a:ext>
            </a:extLst>
          </p:cNvPr>
          <p:cNvCxnSpPr/>
          <p:nvPr/>
        </p:nvCxnSpPr>
        <p:spPr>
          <a:xfrm>
            <a:off x="1182914" y="2104572"/>
            <a:ext cx="8527143" cy="0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椭圆 8">
            <a:extLst>
              <a:ext uri="{FF2B5EF4-FFF2-40B4-BE49-F238E27FC236}">
                <a16:creationId xmlns:a16="http://schemas.microsoft.com/office/drawing/2014/main" id="{AB32FE08-CE5E-CA68-612D-7825EE62C6D8}"/>
              </a:ext>
            </a:extLst>
          </p:cNvPr>
          <p:cNvSpPr/>
          <p:nvPr/>
        </p:nvSpPr>
        <p:spPr>
          <a:xfrm>
            <a:off x="8411027" y="1923143"/>
            <a:ext cx="362857" cy="362857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椭圆 9">
            <a:extLst>
              <a:ext uri="{FF2B5EF4-FFF2-40B4-BE49-F238E27FC236}">
                <a16:creationId xmlns:a16="http://schemas.microsoft.com/office/drawing/2014/main" id="{2D50B910-7262-0AB6-BCC0-009EAA5E6B38}"/>
              </a:ext>
            </a:extLst>
          </p:cNvPr>
          <p:cNvSpPr/>
          <p:nvPr/>
        </p:nvSpPr>
        <p:spPr>
          <a:xfrm>
            <a:off x="1886857" y="1923143"/>
            <a:ext cx="362857" cy="362857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FCB0CB68-1AB7-83B8-47CB-ABF80128971B}"/>
                  </a:ext>
                </a:extLst>
              </p:cNvPr>
              <p:cNvSpPr txBox="1"/>
              <p:nvPr/>
            </p:nvSpPr>
            <p:spPr>
              <a:xfrm>
                <a:off x="8352958" y="2286000"/>
                <a:ext cx="52251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3200" b="1" i="1" dirty="0" smtClean="0">
                          <a:latin typeface="Cambria Math" panose="02040503050406030204" pitchFamily="18" charset="0"/>
                        </a:rPr>
                        <m:t>𝒊</m:t>
                      </m:r>
                    </m:oMath>
                  </m:oMathPara>
                </a14:m>
                <a:endParaRPr lang="zh-CN" altLang="en-US" sz="3200" b="1" dirty="0"/>
              </a:p>
            </p:txBody>
          </p:sp>
        </mc:Choice>
        <mc:Fallback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FCB0CB68-1AB7-83B8-47CB-ABF8012897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52958" y="2286000"/>
                <a:ext cx="522515" cy="5847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矩形 11">
            <a:extLst>
              <a:ext uri="{FF2B5EF4-FFF2-40B4-BE49-F238E27FC236}">
                <a16:creationId xmlns:a16="http://schemas.microsoft.com/office/drawing/2014/main" id="{4D7A2EA7-B96B-3721-318E-86E8A66C7FE2}"/>
              </a:ext>
            </a:extLst>
          </p:cNvPr>
          <p:cNvSpPr/>
          <p:nvPr/>
        </p:nvSpPr>
        <p:spPr>
          <a:xfrm>
            <a:off x="5754914" y="1836057"/>
            <a:ext cx="1952172" cy="461665"/>
          </a:xfrm>
          <a:prstGeom prst="rect">
            <a:avLst/>
          </a:prstGeom>
          <a:solidFill>
            <a:schemeClr val="accent6">
              <a:lumMod val="60000"/>
              <a:lumOff val="40000"/>
              <a:alpha val="52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右大括号 13">
            <a:extLst>
              <a:ext uri="{FF2B5EF4-FFF2-40B4-BE49-F238E27FC236}">
                <a16:creationId xmlns:a16="http://schemas.microsoft.com/office/drawing/2014/main" id="{4B21173D-7C13-CA2E-AA79-3AD211773335}"/>
              </a:ext>
            </a:extLst>
          </p:cNvPr>
          <p:cNvSpPr/>
          <p:nvPr/>
        </p:nvSpPr>
        <p:spPr>
          <a:xfrm rot="16200000">
            <a:off x="8059051" y="1199147"/>
            <a:ext cx="203200" cy="907130"/>
          </a:xfrm>
          <a:prstGeom prst="righ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右大括号 14">
            <a:extLst>
              <a:ext uri="{FF2B5EF4-FFF2-40B4-BE49-F238E27FC236}">
                <a16:creationId xmlns:a16="http://schemas.microsoft.com/office/drawing/2014/main" id="{50D1783C-079E-51B3-611C-169DC18016C7}"/>
              </a:ext>
            </a:extLst>
          </p:cNvPr>
          <p:cNvSpPr/>
          <p:nvPr/>
        </p:nvSpPr>
        <p:spPr>
          <a:xfrm rot="16200000">
            <a:off x="7111993" y="-125071"/>
            <a:ext cx="192315" cy="2812130"/>
          </a:xfrm>
          <a:prstGeom prst="rightBrace">
            <a:avLst>
              <a:gd name="adj1" fmla="val 8333"/>
              <a:gd name="adj2" fmla="val 50258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文本框 15">
                <a:extLst>
                  <a:ext uri="{FF2B5EF4-FFF2-40B4-BE49-F238E27FC236}">
                    <a16:creationId xmlns:a16="http://schemas.microsoft.com/office/drawing/2014/main" id="{E3EC11B0-F78D-432A-5BED-3ADC0E20F983}"/>
                  </a:ext>
                </a:extLst>
              </p:cNvPr>
              <p:cNvSpPr txBox="1"/>
              <p:nvPr/>
            </p:nvSpPr>
            <p:spPr>
              <a:xfrm>
                <a:off x="6946892" y="742843"/>
                <a:ext cx="52251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000" b="1" i="1" dirty="0" smtClean="0">
                          <a:latin typeface="Cambria Math" panose="02040503050406030204" pitchFamily="18" charset="0"/>
                        </a:rPr>
                        <m:t>𝑺</m:t>
                      </m:r>
                    </m:oMath>
                  </m:oMathPara>
                </a14:m>
                <a:endParaRPr lang="zh-CN" altLang="en-US" sz="2000" b="1" dirty="0"/>
              </a:p>
            </p:txBody>
          </p:sp>
        </mc:Choice>
        <mc:Fallback>
          <p:sp>
            <p:nvSpPr>
              <p:cNvPr id="16" name="文本框 15">
                <a:extLst>
                  <a:ext uri="{FF2B5EF4-FFF2-40B4-BE49-F238E27FC236}">
                    <a16:creationId xmlns:a16="http://schemas.microsoft.com/office/drawing/2014/main" id="{E3EC11B0-F78D-432A-5BED-3ADC0E20F9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6892" y="742843"/>
                <a:ext cx="522515" cy="4001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文本框 16">
                <a:extLst>
                  <a:ext uri="{FF2B5EF4-FFF2-40B4-BE49-F238E27FC236}">
                    <a16:creationId xmlns:a16="http://schemas.microsoft.com/office/drawing/2014/main" id="{F63190C7-33F0-36C8-50A5-072CDBCF311A}"/>
                  </a:ext>
                </a:extLst>
              </p:cNvPr>
              <p:cNvSpPr txBox="1"/>
              <p:nvPr/>
            </p:nvSpPr>
            <p:spPr>
              <a:xfrm>
                <a:off x="7913451" y="1239266"/>
                <a:ext cx="52251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000" b="1" i="1" dirty="0" smtClean="0">
                          <a:latin typeface="Cambria Math" panose="02040503050406030204" pitchFamily="18" charset="0"/>
                        </a:rPr>
                        <m:t>𝑻</m:t>
                      </m:r>
                    </m:oMath>
                  </m:oMathPara>
                </a14:m>
                <a:endParaRPr lang="zh-CN" altLang="en-US" sz="2000" b="1" dirty="0"/>
              </a:p>
            </p:txBody>
          </p:sp>
        </mc:Choice>
        <mc:Fallback>
          <p:sp>
            <p:nvSpPr>
              <p:cNvPr id="17" name="文本框 16">
                <a:extLst>
                  <a:ext uri="{FF2B5EF4-FFF2-40B4-BE49-F238E27FC236}">
                    <a16:creationId xmlns:a16="http://schemas.microsoft.com/office/drawing/2014/main" id="{F63190C7-33F0-36C8-50A5-072CDBCF31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3451" y="1239266"/>
                <a:ext cx="522515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直接箭头连接符 19">
            <a:extLst>
              <a:ext uri="{FF2B5EF4-FFF2-40B4-BE49-F238E27FC236}">
                <a16:creationId xmlns:a16="http://schemas.microsoft.com/office/drawing/2014/main" id="{CFAE2F4D-A89E-75FC-5BD5-78A3526DA919}"/>
              </a:ext>
            </a:extLst>
          </p:cNvPr>
          <p:cNvCxnSpPr/>
          <p:nvPr/>
        </p:nvCxnSpPr>
        <p:spPr>
          <a:xfrm>
            <a:off x="1171354" y="3694783"/>
            <a:ext cx="8527143" cy="0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" name="椭圆 20">
            <a:extLst>
              <a:ext uri="{FF2B5EF4-FFF2-40B4-BE49-F238E27FC236}">
                <a16:creationId xmlns:a16="http://schemas.microsoft.com/office/drawing/2014/main" id="{FD69CA68-5CA1-A941-1F14-1314C308F6E8}"/>
              </a:ext>
            </a:extLst>
          </p:cNvPr>
          <p:cNvSpPr/>
          <p:nvPr/>
        </p:nvSpPr>
        <p:spPr>
          <a:xfrm>
            <a:off x="6469770" y="3513354"/>
            <a:ext cx="362857" cy="362857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椭圆 21">
            <a:extLst>
              <a:ext uri="{FF2B5EF4-FFF2-40B4-BE49-F238E27FC236}">
                <a16:creationId xmlns:a16="http://schemas.microsoft.com/office/drawing/2014/main" id="{6B38114E-6B50-31BB-D152-B9BC0BD517D0}"/>
              </a:ext>
            </a:extLst>
          </p:cNvPr>
          <p:cNvSpPr/>
          <p:nvPr/>
        </p:nvSpPr>
        <p:spPr>
          <a:xfrm>
            <a:off x="1875297" y="3513354"/>
            <a:ext cx="362857" cy="362857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文本框 22">
                <a:extLst>
                  <a:ext uri="{FF2B5EF4-FFF2-40B4-BE49-F238E27FC236}">
                    <a16:creationId xmlns:a16="http://schemas.microsoft.com/office/drawing/2014/main" id="{D7F4CB93-5927-DFC0-86D9-BEB04271067E}"/>
                  </a:ext>
                </a:extLst>
              </p:cNvPr>
              <p:cNvSpPr txBox="1"/>
              <p:nvPr/>
            </p:nvSpPr>
            <p:spPr>
              <a:xfrm>
                <a:off x="6389940" y="3989830"/>
                <a:ext cx="52251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3200" b="1" i="1" dirty="0" smtClean="0">
                          <a:latin typeface="Cambria Math" panose="02040503050406030204" pitchFamily="18" charset="0"/>
                        </a:rPr>
                        <m:t>𝒊</m:t>
                      </m:r>
                    </m:oMath>
                  </m:oMathPara>
                </a14:m>
                <a:endParaRPr lang="zh-CN" altLang="en-US" sz="3200" b="1" dirty="0"/>
              </a:p>
            </p:txBody>
          </p:sp>
        </mc:Choice>
        <mc:Fallback>
          <p:sp>
            <p:nvSpPr>
              <p:cNvPr id="23" name="文本框 22">
                <a:extLst>
                  <a:ext uri="{FF2B5EF4-FFF2-40B4-BE49-F238E27FC236}">
                    <a16:creationId xmlns:a16="http://schemas.microsoft.com/office/drawing/2014/main" id="{D7F4CB93-5927-DFC0-86D9-BEB0427106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9940" y="3989830"/>
                <a:ext cx="522515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矩形 23">
            <a:extLst>
              <a:ext uri="{FF2B5EF4-FFF2-40B4-BE49-F238E27FC236}">
                <a16:creationId xmlns:a16="http://schemas.microsoft.com/office/drawing/2014/main" id="{45029D4A-84E7-8D7E-52C3-4A11A2BC8E0F}"/>
              </a:ext>
            </a:extLst>
          </p:cNvPr>
          <p:cNvSpPr/>
          <p:nvPr/>
        </p:nvSpPr>
        <p:spPr>
          <a:xfrm>
            <a:off x="3813657" y="3426268"/>
            <a:ext cx="1952172" cy="461665"/>
          </a:xfrm>
          <a:prstGeom prst="rect">
            <a:avLst/>
          </a:prstGeom>
          <a:solidFill>
            <a:schemeClr val="accent6">
              <a:lumMod val="60000"/>
              <a:lumOff val="40000"/>
              <a:alpha val="52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右大括号 24">
            <a:extLst>
              <a:ext uri="{FF2B5EF4-FFF2-40B4-BE49-F238E27FC236}">
                <a16:creationId xmlns:a16="http://schemas.microsoft.com/office/drawing/2014/main" id="{F4BD6DF1-76BF-DFD1-1193-915A3DCF9852}"/>
              </a:ext>
            </a:extLst>
          </p:cNvPr>
          <p:cNvSpPr/>
          <p:nvPr/>
        </p:nvSpPr>
        <p:spPr>
          <a:xfrm rot="16200000">
            <a:off x="6117794" y="2789358"/>
            <a:ext cx="203200" cy="907130"/>
          </a:xfrm>
          <a:prstGeom prst="righ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右大括号 25">
            <a:extLst>
              <a:ext uri="{FF2B5EF4-FFF2-40B4-BE49-F238E27FC236}">
                <a16:creationId xmlns:a16="http://schemas.microsoft.com/office/drawing/2014/main" id="{EC1C6995-B379-8FF7-D6C1-3D2E34F1DE98}"/>
              </a:ext>
            </a:extLst>
          </p:cNvPr>
          <p:cNvSpPr/>
          <p:nvPr/>
        </p:nvSpPr>
        <p:spPr>
          <a:xfrm rot="16200000">
            <a:off x="5170736" y="1465140"/>
            <a:ext cx="192315" cy="2812130"/>
          </a:xfrm>
          <a:prstGeom prst="rightBrace">
            <a:avLst>
              <a:gd name="adj1" fmla="val 8333"/>
              <a:gd name="adj2" fmla="val 50258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文本框 26">
                <a:extLst>
                  <a:ext uri="{FF2B5EF4-FFF2-40B4-BE49-F238E27FC236}">
                    <a16:creationId xmlns:a16="http://schemas.microsoft.com/office/drawing/2014/main" id="{6125F82C-1C76-4D25-8B7C-D22116CDD793}"/>
                  </a:ext>
                </a:extLst>
              </p:cNvPr>
              <p:cNvSpPr txBox="1"/>
              <p:nvPr/>
            </p:nvSpPr>
            <p:spPr>
              <a:xfrm>
                <a:off x="5005635" y="2333054"/>
                <a:ext cx="52251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000" b="1" i="1" dirty="0" smtClean="0">
                          <a:latin typeface="Cambria Math" panose="02040503050406030204" pitchFamily="18" charset="0"/>
                        </a:rPr>
                        <m:t>𝑺</m:t>
                      </m:r>
                    </m:oMath>
                  </m:oMathPara>
                </a14:m>
                <a:endParaRPr lang="zh-CN" altLang="en-US" sz="2000" b="1" dirty="0"/>
              </a:p>
            </p:txBody>
          </p:sp>
        </mc:Choice>
        <mc:Fallback>
          <p:sp>
            <p:nvSpPr>
              <p:cNvPr id="27" name="文本框 26">
                <a:extLst>
                  <a:ext uri="{FF2B5EF4-FFF2-40B4-BE49-F238E27FC236}">
                    <a16:creationId xmlns:a16="http://schemas.microsoft.com/office/drawing/2014/main" id="{6125F82C-1C76-4D25-8B7C-D22116CDD7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5635" y="2333054"/>
                <a:ext cx="522515" cy="40011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文本框 27">
                <a:extLst>
                  <a:ext uri="{FF2B5EF4-FFF2-40B4-BE49-F238E27FC236}">
                    <a16:creationId xmlns:a16="http://schemas.microsoft.com/office/drawing/2014/main" id="{3BA639A6-3959-32B2-93EF-80A42F2728A3}"/>
                  </a:ext>
                </a:extLst>
              </p:cNvPr>
              <p:cNvSpPr txBox="1"/>
              <p:nvPr/>
            </p:nvSpPr>
            <p:spPr>
              <a:xfrm>
                <a:off x="5972194" y="2829477"/>
                <a:ext cx="52251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000" b="1" i="1" dirty="0" smtClean="0">
                          <a:latin typeface="Cambria Math" panose="02040503050406030204" pitchFamily="18" charset="0"/>
                        </a:rPr>
                        <m:t>𝑻</m:t>
                      </m:r>
                    </m:oMath>
                  </m:oMathPara>
                </a14:m>
                <a:endParaRPr lang="zh-CN" altLang="en-US" sz="2000" b="1" dirty="0"/>
              </a:p>
            </p:txBody>
          </p:sp>
        </mc:Choice>
        <mc:Fallback>
          <p:sp>
            <p:nvSpPr>
              <p:cNvPr id="28" name="文本框 27">
                <a:extLst>
                  <a:ext uri="{FF2B5EF4-FFF2-40B4-BE49-F238E27FC236}">
                    <a16:creationId xmlns:a16="http://schemas.microsoft.com/office/drawing/2014/main" id="{3BA639A6-3959-32B2-93EF-80A42F2728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2194" y="2829477"/>
                <a:ext cx="522515" cy="40011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文本框 29">
            <a:extLst>
              <a:ext uri="{FF2B5EF4-FFF2-40B4-BE49-F238E27FC236}">
                <a16:creationId xmlns:a16="http://schemas.microsoft.com/office/drawing/2014/main" id="{9E5FC76A-3640-2597-06D4-D682DDDFA045}"/>
              </a:ext>
            </a:extLst>
          </p:cNvPr>
          <p:cNvSpPr txBox="1"/>
          <p:nvPr/>
        </p:nvSpPr>
        <p:spPr>
          <a:xfrm>
            <a:off x="399204" y="4571877"/>
            <a:ext cx="6008761" cy="181588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defTabSz="554400"/>
            <a:r>
              <a:rPr lang="nn-NO" altLang="zh-CN" sz="14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for</a:t>
            </a:r>
            <a:r>
              <a:rPr lang="nn-NO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nn-NO" altLang="zh-CN" sz="1400" b="0" dirty="0">
                <a:solidFill>
                  <a:srgbClr val="8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nn-NO" altLang="zh-CN" sz="14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i </a:t>
            </a:r>
            <a:r>
              <a:rPr lang="nn-NO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</a:t>
            </a:r>
            <a:r>
              <a:rPr lang="nn-NO" altLang="zh-CN" sz="14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nn-NO" altLang="zh-CN" sz="1400" b="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1</a:t>
            </a:r>
            <a:r>
              <a:rPr lang="nn-NO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  <a:r>
              <a:rPr lang="nn-NO" altLang="zh-CN" sz="14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i </a:t>
            </a:r>
            <a:r>
              <a:rPr lang="nn-NO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&lt;=</a:t>
            </a:r>
            <a:r>
              <a:rPr lang="nn-NO" altLang="zh-CN" sz="14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n</a:t>
            </a:r>
            <a:r>
              <a:rPr lang="nn-NO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  <a:r>
              <a:rPr lang="nn-NO" altLang="zh-CN" sz="14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i </a:t>
            </a:r>
            <a:r>
              <a:rPr lang="nn-NO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++)</a:t>
            </a:r>
            <a:r>
              <a:rPr lang="nn-NO" altLang="zh-CN" sz="14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nn-NO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  <a:endParaRPr lang="nn-NO" altLang="zh-CN" sz="14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defTabSz="554400"/>
            <a:r>
              <a:rPr lang="en-US" altLang="zh-CN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</a:t>
            </a:r>
            <a:r>
              <a:rPr lang="en-US" altLang="zh-CN" sz="14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if</a:t>
            </a:r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altLang="zh-CN" sz="1400" b="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arr</a:t>
            </a:r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</a:t>
            </a:r>
            <a:r>
              <a:rPr lang="en-US" altLang="zh-CN" sz="1400" b="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</a:t>
            </a:r>
            <a:r>
              <a:rPr lang="en-US" altLang="zh-CN" sz="14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-</a:t>
            </a:r>
            <a:r>
              <a:rPr lang="en-US" altLang="zh-CN" sz="14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last </a:t>
            </a:r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&gt;=</a:t>
            </a:r>
            <a:r>
              <a:rPr lang="en-US" altLang="zh-CN" sz="14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400" b="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100</a:t>
            </a:r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  <a:r>
              <a:rPr lang="en-US" altLang="zh-CN" sz="14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  <a:endParaRPr lang="en-US" altLang="zh-CN" sz="14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defTabSz="554400"/>
            <a:r>
              <a:rPr lang="en-US" altLang="zh-CN" sz="14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offset </a:t>
            </a:r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</a:t>
            </a:r>
            <a:r>
              <a:rPr lang="en-US" altLang="zh-CN" sz="14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altLang="zh-CN" sz="14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offset </a:t>
            </a:r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+</a:t>
            </a:r>
            <a:r>
              <a:rPr lang="en-US" altLang="zh-CN" sz="14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400" b="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arr</a:t>
            </a:r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</a:t>
            </a:r>
            <a:r>
              <a:rPr lang="en-US" altLang="zh-CN" sz="1400" b="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</a:t>
            </a:r>
            <a:r>
              <a:rPr lang="en-US" altLang="zh-CN" sz="14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-</a:t>
            </a:r>
            <a:r>
              <a:rPr lang="en-US" altLang="zh-CN" sz="14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last </a:t>
            </a:r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-</a:t>
            </a:r>
            <a:r>
              <a:rPr lang="en-US" altLang="zh-CN" sz="14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400" b="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100</a:t>
            </a:r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);</a:t>
            </a:r>
            <a:r>
              <a:rPr lang="en-US" altLang="zh-CN" sz="14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400" b="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</a:t>
            </a:r>
            <a:r>
              <a:rPr lang="zh-CN" altLang="en-US" sz="1400" b="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计算偏移量</a:t>
            </a:r>
          </a:p>
          <a:p>
            <a:pPr defTabSz="554400"/>
            <a:r>
              <a:rPr lang="zh-CN" alt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</a:t>
            </a:r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  <a:endParaRPr lang="zh-CN" altLang="en-US" sz="14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defTabSz="554400"/>
            <a:r>
              <a:rPr lang="en-US" altLang="zh-CN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</a:t>
            </a:r>
            <a:r>
              <a:rPr lang="en-US" altLang="zh-CN" sz="14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last </a:t>
            </a:r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</a:t>
            </a:r>
            <a:r>
              <a:rPr lang="en-US" altLang="zh-CN" sz="14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400" b="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arr</a:t>
            </a:r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</a:t>
            </a:r>
            <a:r>
              <a:rPr lang="en-US" altLang="zh-CN" sz="1400" b="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];</a:t>
            </a:r>
            <a:endParaRPr lang="en-US" altLang="zh-CN" sz="14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defTabSz="554400"/>
            <a:r>
              <a:rPr lang="en-US" altLang="zh-CN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</a:t>
            </a:r>
            <a:r>
              <a:rPr lang="en-US" altLang="zh-CN" sz="1400" b="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arr</a:t>
            </a:r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</a:t>
            </a:r>
            <a:r>
              <a:rPr lang="en-US" altLang="zh-CN" sz="1400" b="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</a:t>
            </a:r>
            <a:r>
              <a:rPr lang="en-US" altLang="zh-CN" sz="14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-=</a:t>
            </a:r>
            <a:r>
              <a:rPr lang="en-US" altLang="zh-CN" sz="14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offset</a:t>
            </a:r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  <a:endParaRPr lang="en-US" altLang="zh-CN" sz="14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defTabSz="554400"/>
            <a:r>
              <a:rPr lang="en-US" altLang="zh-CN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</a:t>
            </a:r>
            <a:r>
              <a:rPr lang="en-US" altLang="zh-CN" sz="14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flag</a:t>
            </a:r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</a:t>
            </a:r>
            <a:r>
              <a:rPr lang="en-US" altLang="zh-CN" sz="1400" b="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arr</a:t>
            </a:r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</a:t>
            </a:r>
            <a:r>
              <a:rPr lang="en-US" altLang="zh-CN" sz="1400" b="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]]</a:t>
            </a:r>
            <a:r>
              <a:rPr lang="en-US" altLang="zh-CN" sz="14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</a:t>
            </a:r>
            <a:r>
              <a:rPr lang="en-US" altLang="zh-CN" sz="14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4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true</a:t>
            </a:r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  <a:endParaRPr lang="en-US" altLang="zh-CN" sz="14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defTabSz="554400"/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  <a:endParaRPr lang="zh-CN" altLang="en-US" sz="14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B5D108BC-9116-E76C-E3A7-E2575CABEBB4}"/>
              </a:ext>
            </a:extLst>
          </p:cNvPr>
          <p:cNvSpPr txBox="1"/>
          <p:nvPr/>
        </p:nvSpPr>
        <p:spPr>
          <a:xfrm>
            <a:off x="6584671" y="4618985"/>
            <a:ext cx="5555201" cy="14773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nn-NO" altLang="zh-CN" sz="18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for</a:t>
            </a:r>
            <a:r>
              <a:rPr lang="nn-NO" altLang="zh-CN" sz="18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nn-NO" altLang="zh-CN" sz="1800" b="0" dirty="0">
                <a:solidFill>
                  <a:srgbClr val="8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nn-NO" altLang="zh-CN" sz="18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i </a:t>
            </a:r>
            <a:r>
              <a:rPr lang="nn-NO" altLang="zh-CN" sz="18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</a:t>
            </a:r>
            <a:r>
              <a:rPr lang="nn-NO" altLang="zh-CN" sz="18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S</a:t>
            </a:r>
            <a:r>
              <a:rPr lang="nn-NO" altLang="zh-CN" sz="18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  <a:r>
              <a:rPr lang="nn-NO" altLang="zh-CN" sz="18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i </a:t>
            </a:r>
            <a:r>
              <a:rPr lang="nn-NO" altLang="zh-CN" sz="18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&lt;=</a:t>
            </a:r>
            <a:r>
              <a:rPr lang="nn-NO" altLang="zh-CN" sz="18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arr</a:t>
            </a:r>
            <a:r>
              <a:rPr lang="nn-NO" altLang="zh-CN" sz="18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</a:t>
            </a:r>
            <a:r>
              <a:rPr lang="nn-NO" altLang="zh-CN" sz="18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</a:t>
            </a:r>
            <a:r>
              <a:rPr lang="nn-NO" altLang="zh-CN" sz="18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];</a:t>
            </a:r>
            <a:r>
              <a:rPr lang="nn-NO" altLang="zh-CN" sz="18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i </a:t>
            </a:r>
            <a:r>
              <a:rPr lang="nn-NO" altLang="zh-CN" sz="18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++)</a:t>
            </a:r>
            <a:r>
              <a:rPr lang="nn-NO" altLang="zh-CN" sz="18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nn-NO" altLang="zh-CN" sz="18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  <a:endParaRPr lang="nn-NO" altLang="zh-CN" sz="18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altLang="zh-CN" sz="1800" b="1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altLang="zh-CN" sz="18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for</a:t>
            </a:r>
            <a:r>
              <a:rPr lang="en-US" altLang="zh-CN" sz="18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altLang="zh-CN" sz="1800" b="0" dirty="0">
                <a:solidFill>
                  <a:srgbClr val="8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altLang="zh-CN" sz="18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j </a:t>
            </a:r>
            <a:r>
              <a:rPr lang="en-US" altLang="zh-CN" sz="18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</a:t>
            </a:r>
            <a:r>
              <a:rPr lang="en-US" altLang="zh-CN" sz="18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S</a:t>
            </a:r>
            <a:r>
              <a:rPr lang="en-US" altLang="zh-CN" sz="18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  <a:r>
              <a:rPr lang="en-US" altLang="zh-CN" sz="18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j </a:t>
            </a:r>
            <a:r>
              <a:rPr lang="en-US" altLang="zh-CN" sz="18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&lt;=</a:t>
            </a:r>
            <a:r>
              <a:rPr lang="en-US" altLang="zh-CN" sz="18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T</a:t>
            </a:r>
            <a:r>
              <a:rPr lang="en-US" altLang="zh-CN" sz="18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  <a:r>
              <a:rPr lang="en-US" altLang="zh-CN" sz="18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j </a:t>
            </a:r>
            <a:r>
              <a:rPr lang="en-US" altLang="zh-CN" sz="18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++)</a:t>
            </a:r>
            <a:r>
              <a:rPr lang="en-US" altLang="zh-CN" sz="18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8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  <a:endParaRPr lang="en-US" altLang="zh-CN" sz="18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altLang="zh-CN" sz="18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f</a:t>
            </a:r>
            <a:r>
              <a:rPr lang="en-US" altLang="zh-CN" sz="18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</a:t>
            </a:r>
            <a:r>
              <a:rPr lang="en-US" altLang="zh-CN" sz="1800" b="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altLang="zh-CN" sz="18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]=</a:t>
            </a:r>
            <a:r>
              <a:rPr lang="en-US" altLang="zh-CN" sz="18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min</a:t>
            </a:r>
            <a:r>
              <a:rPr lang="en-US" altLang="zh-CN" sz="18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altLang="zh-CN" sz="18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</a:t>
            </a:r>
            <a:r>
              <a:rPr lang="en-US" altLang="zh-CN" sz="18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</a:t>
            </a:r>
            <a:r>
              <a:rPr lang="en-US" altLang="zh-CN" sz="1800" b="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altLang="zh-CN" sz="18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],</a:t>
            </a:r>
            <a:r>
              <a:rPr lang="en-US" altLang="zh-CN" sz="18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f</a:t>
            </a:r>
            <a:r>
              <a:rPr lang="en-US" altLang="zh-CN" sz="18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</a:t>
            </a:r>
            <a:r>
              <a:rPr lang="en-US" altLang="zh-CN" sz="1800" b="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altLang="zh-CN" sz="18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-</a:t>
            </a:r>
            <a:r>
              <a:rPr lang="en-US" altLang="zh-CN" sz="18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j</a:t>
            </a:r>
            <a:r>
              <a:rPr lang="en-US" altLang="zh-CN" sz="18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</a:t>
            </a:r>
            <a:r>
              <a:rPr lang="en-US" altLang="zh-CN" sz="18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8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+</a:t>
            </a:r>
            <a:r>
              <a:rPr lang="en-US" altLang="zh-CN" sz="18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flag</a:t>
            </a:r>
            <a:r>
              <a:rPr lang="en-US" altLang="zh-CN" sz="18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</a:t>
            </a:r>
            <a:r>
              <a:rPr lang="en-US" altLang="zh-CN" sz="1800" b="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altLang="zh-CN" sz="18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]);</a:t>
            </a:r>
            <a:endParaRPr lang="en-US" altLang="zh-CN" sz="18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zh-CN" alt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altLang="zh-CN" sz="18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  <a:r>
              <a:rPr lang="fr-FR" altLang="zh-CN" sz="18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	</a:t>
            </a:r>
            <a:r>
              <a:rPr lang="fr-FR" altLang="zh-CN" sz="1800" b="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//ans = max(ans, f[i]);</a:t>
            </a:r>
          </a:p>
          <a:p>
            <a:r>
              <a:rPr lang="en-US" altLang="zh-CN" sz="18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78791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接连接符 5">
            <a:extLst>
              <a:ext uri="{FF2B5EF4-FFF2-40B4-BE49-F238E27FC236}">
                <a16:creationId xmlns:a16="http://schemas.microsoft.com/office/drawing/2014/main" id="{2D3E6E04-7E6C-FACD-9283-2A6CEC866F92}"/>
              </a:ext>
            </a:extLst>
          </p:cNvPr>
          <p:cNvCxnSpPr/>
          <p:nvPr/>
        </p:nvCxnSpPr>
        <p:spPr>
          <a:xfrm>
            <a:off x="905238" y="893664"/>
            <a:ext cx="0" cy="291094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>
            <a:extLst>
              <a:ext uri="{FF2B5EF4-FFF2-40B4-BE49-F238E27FC236}">
                <a16:creationId xmlns:a16="http://schemas.microsoft.com/office/drawing/2014/main" id="{D4D2B5C4-96D2-8A2E-70F0-69360AD71D5F}"/>
              </a:ext>
            </a:extLst>
          </p:cNvPr>
          <p:cNvSpPr txBox="1"/>
          <p:nvPr/>
        </p:nvSpPr>
        <p:spPr>
          <a:xfrm>
            <a:off x="905238" y="839156"/>
            <a:ext cx="6697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/>
              <a:t>分析：</a:t>
            </a:r>
            <a:r>
              <a:rPr lang="en-US" altLang="zh-CN" sz="2000" b="1" dirty="0"/>
              <a:t>T4</a:t>
            </a:r>
            <a:r>
              <a:rPr lang="zh-CN" altLang="en-US" sz="2000" b="1" dirty="0"/>
              <a:t>：摆渡车  </a:t>
            </a:r>
            <a:r>
              <a:rPr lang="en-US" altLang="zh-CN" sz="2000" b="1" dirty="0">
                <a:solidFill>
                  <a:srgbClr val="FF0000"/>
                </a:solidFill>
              </a:rPr>
              <a:t>[NOIP2018 </a:t>
            </a:r>
            <a:r>
              <a:rPr lang="zh-CN" altLang="en-US" sz="2000" b="1" dirty="0">
                <a:solidFill>
                  <a:srgbClr val="FF0000"/>
                </a:solidFill>
              </a:rPr>
              <a:t>普及组</a:t>
            </a:r>
            <a:r>
              <a:rPr lang="en-US" altLang="zh-CN" sz="2000" b="1" dirty="0">
                <a:solidFill>
                  <a:srgbClr val="FF0000"/>
                </a:solidFill>
              </a:rPr>
              <a:t>] T3</a:t>
            </a:r>
            <a:endParaRPr lang="zh-CN" altLang="en-US" sz="2000" b="1" dirty="0">
              <a:solidFill>
                <a:srgbClr val="FF0000"/>
              </a:solidFill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A232B8CA-2438-B2AC-D1CE-3A2370CBF9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320" y="2142362"/>
            <a:ext cx="8683336" cy="3041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1953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接连接符 5">
            <a:extLst>
              <a:ext uri="{FF2B5EF4-FFF2-40B4-BE49-F238E27FC236}">
                <a16:creationId xmlns:a16="http://schemas.microsoft.com/office/drawing/2014/main" id="{2D3E6E04-7E6C-FACD-9283-2A6CEC866F92}"/>
              </a:ext>
            </a:extLst>
          </p:cNvPr>
          <p:cNvCxnSpPr/>
          <p:nvPr/>
        </p:nvCxnSpPr>
        <p:spPr>
          <a:xfrm>
            <a:off x="905238" y="893664"/>
            <a:ext cx="0" cy="291094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>
            <a:extLst>
              <a:ext uri="{FF2B5EF4-FFF2-40B4-BE49-F238E27FC236}">
                <a16:creationId xmlns:a16="http://schemas.microsoft.com/office/drawing/2014/main" id="{D4D2B5C4-96D2-8A2E-70F0-69360AD71D5F}"/>
              </a:ext>
            </a:extLst>
          </p:cNvPr>
          <p:cNvSpPr txBox="1"/>
          <p:nvPr/>
        </p:nvSpPr>
        <p:spPr>
          <a:xfrm>
            <a:off x="905238" y="839156"/>
            <a:ext cx="6697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/>
              <a:t>分析：</a:t>
            </a:r>
            <a:r>
              <a:rPr lang="en-US" altLang="zh-CN" sz="2000" b="1" dirty="0"/>
              <a:t>T4</a:t>
            </a:r>
            <a:r>
              <a:rPr lang="zh-CN" altLang="en-US" sz="2000" b="1" dirty="0"/>
              <a:t>：摆渡车  </a:t>
            </a:r>
            <a:r>
              <a:rPr lang="en-US" altLang="zh-CN" sz="2000" b="1" dirty="0">
                <a:solidFill>
                  <a:srgbClr val="FF0000"/>
                </a:solidFill>
              </a:rPr>
              <a:t>[NOIP2018 </a:t>
            </a:r>
            <a:r>
              <a:rPr lang="zh-CN" altLang="en-US" sz="2000" b="1" dirty="0">
                <a:solidFill>
                  <a:srgbClr val="FF0000"/>
                </a:solidFill>
              </a:rPr>
              <a:t>普及组</a:t>
            </a:r>
            <a:r>
              <a:rPr lang="en-US" altLang="zh-CN" sz="2000" b="1" dirty="0">
                <a:solidFill>
                  <a:srgbClr val="FF0000"/>
                </a:solidFill>
              </a:rPr>
              <a:t>] T3</a:t>
            </a:r>
            <a:endParaRPr lang="zh-CN" altLang="en-US" sz="2000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文本框 1">
                <a:extLst>
                  <a:ext uri="{FF2B5EF4-FFF2-40B4-BE49-F238E27FC236}">
                    <a16:creationId xmlns:a16="http://schemas.microsoft.com/office/drawing/2014/main" id="{23A6D5C6-F568-C7F7-5F83-4338072AC7A0}"/>
                  </a:ext>
                </a:extLst>
              </p:cNvPr>
              <p:cNvSpPr txBox="1"/>
              <p:nvPr/>
            </p:nvSpPr>
            <p:spPr>
              <a:xfrm>
                <a:off x="1067325" y="3208352"/>
                <a:ext cx="10170861" cy="2985433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zh-CN" altLang="en-US" sz="2400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假设 </a:t>
                </a:r>
                <a14:m>
                  <m:oMath xmlns:m="http://schemas.openxmlformats.org/officeDocument/2006/math">
                    <m:r>
                      <a:rPr lang="en-US" altLang="zh-CN" sz="24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altLang="zh-CN" sz="2400" i="1" dirty="0" smtClean="0"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altLang="zh-CN" sz="2400" i="1" dirty="0" err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altLang="zh-CN" sz="2400" i="1" dirty="0" smtClean="0">
                        <a:latin typeface="Cambria Math" panose="02040503050406030204" pitchFamily="18" charset="0"/>
                      </a:rPr>
                      <m:t>] </m:t>
                    </m:r>
                  </m:oMath>
                </a14:m>
                <a:r>
                  <a:rPr lang="zh-CN" altLang="en-US" sz="2400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表示到达第</a:t>
                </a:r>
                <a14:m>
                  <m:oMath xmlns:m="http://schemas.openxmlformats.org/officeDocument/2006/math">
                    <m:r>
                      <a:rPr lang="zh-CN" altLang="en-US" sz="240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CN" sz="2400" i="1" dirty="0" err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altLang="zh-CN" sz="2400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 </a:t>
                </a:r>
                <a:r>
                  <a:rPr lang="zh-CN" altLang="en-US" sz="2400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时刻发车最短的等待时间</a:t>
                </a:r>
                <a:endParaRPr lang="en-US" altLang="zh-CN" sz="2400" dirty="0">
                  <a:latin typeface="华文楷体" panose="02010600040101010101" pitchFamily="2" charset="-122"/>
                  <a:ea typeface="华文楷体" panose="02010600040101010101" pitchFamily="2" charset="-122"/>
                </a:endParaRPr>
              </a:p>
              <a:p>
                <a:r>
                  <a:rPr lang="zh-CN" altLang="en-US" sz="2400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递推表达式：</a:t>
                </a:r>
                <a:endParaRPr lang="en-US" altLang="zh-CN" sz="2400" dirty="0">
                  <a:latin typeface="华文楷体" panose="02010600040101010101" pitchFamily="2" charset="-122"/>
                  <a:ea typeface="华文楷体" panose="02010600040101010101" pitchFamily="2" charset="-122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CN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华文楷体" panose="02010600040101010101" pitchFamily="2" charset="-122"/>
                        </a:rPr>
                        <m:t>𝒇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华文楷体" panose="02010600040101010101" pitchFamily="2" charset="-122"/>
                            </a:rPr>
                          </m:ctrlPr>
                        </m:dPr>
                        <m:e>
                          <m:r>
                            <a:rPr lang="en-US" altLang="zh-CN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华文楷体" panose="02010600040101010101" pitchFamily="2" charset="-122"/>
                            </a:rPr>
                            <m:t>𝒊</m:t>
                          </m:r>
                        </m:e>
                      </m:d>
                      <m:r>
                        <a:rPr lang="en-US" altLang="zh-CN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华文楷体" panose="02010600040101010101" pitchFamily="2" charset="-122"/>
                        </a:rPr>
                        <m:t>= </m:t>
                      </m:r>
                      <m:r>
                        <a:rPr lang="en-US" altLang="zh-CN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华文楷体" panose="02010600040101010101" pitchFamily="2" charset="-122"/>
                        </a:rPr>
                        <m:t>𝒎𝒊𝒏</m:t>
                      </m:r>
                      <m:r>
                        <a:rPr lang="en-US" altLang="zh-CN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华文楷体" panose="02010600040101010101" pitchFamily="2" charset="-122"/>
                        </a:rPr>
                        <m:t> </m:t>
                      </m:r>
                      <m:r>
                        <a:rPr lang="en-US" altLang="zh-CN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华文楷体" panose="02010600040101010101" pitchFamily="2" charset="-122"/>
                        </a:rPr>
                        <m:t>𝒇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华文楷体" panose="02010600040101010101" pitchFamily="2" charset="-122"/>
                            </a:rPr>
                          </m:ctrlPr>
                        </m:dPr>
                        <m:e>
                          <m:r>
                            <a:rPr lang="en-US" altLang="zh-CN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华文楷体" panose="02010600040101010101" pitchFamily="2" charset="-122"/>
                            </a:rPr>
                            <m:t>𝒋</m:t>
                          </m:r>
                        </m:e>
                      </m:d>
                      <m:r>
                        <a:rPr lang="en-US" altLang="zh-CN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华文楷体" panose="02010600040101010101" pitchFamily="2" charset="-122"/>
                        </a:rPr>
                        <m:t>+ </m:t>
                      </m:r>
                      <m:d>
                        <m:dPr>
                          <m:ctrlPr>
                            <a:rPr lang="en-US" altLang="zh-CN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华文楷体" panose="02010600040101010101" pitchFamily="2" charset="-122"/>
                            </a:rPr>
                          </m:ctrlPr>
                        </m:dPr>
                        <m:e>
                          <m:r>
                            <a:rPr lang="en-US" altLang="zh-CN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华文楷体" panose="02010600040101010101" pitchFamily="2" charset="-122"/>
                            </a:rPr>
                            <m:t>𝒄𝒏𝒕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altLang="zh-CN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华文楷体" panose="02010600040101010101" pitchFamily="2" charset="-122"/>
                                </a:rPr>
                              </m:ctrlPr>
                            </m:dPr>
                            <m:e>
                              <m:r>
                                <a:rPr lang="en-US" altLang="zh-CN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华文楷体" panose="02010600040101010101" pitchFamily="2" charset="-122"/>
                                </a:rPr>
                                <m:t>𝒊</m:t>
                              </m:r>
                            </m:e>
                          </m:d>
                          <m:r>
                            <a:rPr lang="en-US" altLang="zh-CN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华文楷体" panose="02010600040101010101" pitchFamily="2" charset="-122"/>
                            </a:rPr>
                            <m:t>- </m:t>
                          </m:r>
                          <m:r>
                            <a:rPr lang="en-US" altLang="zh-CN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华文楷体" panose="02010600040101010101" pitchFamily="2" charset="-122"/>
                            </a:rPr>
                            <m:t>𝒄𝒏𝒕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altLang="zh-CN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华文楷体" panose="02010600040101010101" pitchFamily="2" charset="-122"/>
                                </a:rPr>
                              </m:ctrlPr>
                            </m:dPr>
                            <m:e>
                              <m:r>
                                <a:rPr lang="en-US" altLang="zh-CN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华文楷体" panose="02010600040101010101" pitchFamily="2" charset="-122"/>
                                </a:rPr>
                                <m:t>𝒋</m:t>
                              </m:r>
                            </m:e>
                          </m:d>
                        </m:e>
                      </m:d>
                      <m:r>
                        <a:rPr lang="en-US" altLang="zh-CN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华文楷体" panose="02010600040101010101" pitchFamily="2" charset="-122"/>
                        </a:rPr>
                        <m:t>* </m:t>
                      </m:r>
                      <m:r>
                        <a:rPr lang="en-US" altLang="zh-CN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华文楷体" panose="02010600040101010101" pitchFamily="2" charset="-122"/>
                        </a:rPr>
                        <m:t>𝒊</m:t>
                      </m:r>
                      <m:r>
                        <a:rPr lang="en-US" altLang="zh-CN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华文楷体" panose="02010600040101010101" pitchFamily="2" charset="-122"/>
                        </a:rPr>
                        <m:t> - </m:t>
                      </m:r>
                      <m:d>
                        <m:dPr>
                          <m:ctrlPr>
                            <a:rPr lang="en-US" altLang="zh-CN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华文楷体" panose="02010600040101010101" pitchFamily="2" charset="-122"/>
                            </a:rPr>
                          </m:ctrlPr>
                        </m:dPr>
                        <m:e>
                          <m:r>
                            <a:rPr lang="en-US" altLang="zh-CN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华文楷体" panose="02010600040101010101" pitchFamily="2" charset="-122"/>
                            </a:rPr>
                            <m:t>𝒔𝒖𝒎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altLang="zh-CN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华文楷体" panose="02010600040101010101" pitchFamily="2" charset="-122"/>
                                </a:rPr>
                              </m:ctrlPr>
                            </m:dPr>
                            <m:e>
                              <m:r>
                                <a:rPr lang="en-US" altLang="zh-CN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华文楷体" panose="02010600040101010101" pitchFamily="2" charset="-122"/>
                                </a:rPr>
                                <m:t>𝒊</m:t>
                              </m:r>
                            </m:e>
                          </m:d>
                          <m:r>
                            <a:rPr lang="en-US" altLang="zh-CN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华文楷体" panose="02010600040101010101" pitchFamily="2" charset="-122"/>
                            </a:rPr>
                            <m:t>- </m:t>
                          </m:r>
                          <m:r>
                            <a:rPr lang="en-US" altLang="zh-CN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华文楷体" panose="02010600040101010101" pitchFamily="2" charset="-122"/>
                            </a:rPr>
                            <m:t>𝒔𝒖𝒎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altLang="zh-CN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华文楷体" panose="02010600040101010101" pitchFamily="2" charset="-122"/>
                                </a:rPr>
                              </m:ctrlPr>
                            </m:dPr>
                            <m:e>
                              <m:r>
                                <a:rPr lang="en-US" altLang="zh-CN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华文楷体" panose="02010600040101010101" pitchFamily="2" charset="-122"/>
                                </a:rPr>
                                <m:t>𝒋</m:t>
                              </m:r>
                            </m:e>
                          </m:d>
                        </m:e>
                      </m:d>
                      <m:r>
                        <a:rPr lang="en-US" altLang="zh-CN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华文楷体" panose="02010600040101010101" pitchFamily="2" charset="-122"/>
                        </a:rPr>
                        <m:t>  </m:t>
                      </m:r>
                    </m:oMath>
                  </m:oMathPara>
                </a14:m>
                <a:endParaRPr lang="en-US" altLang="zh-CN" sz="2000" b="1" i="1" dirty="0">
                  <a:solidFill>
                    <a:srgbClr val="FF0000"/>
                  </a:solidFill>
                  <a:latin typeface="Cambria Math" panose="02040503050406030204" pitchFamily="18" charset="0"/>
                  <a:ea typeface="华文楷体" panose="02010600040101010101" pitchFamily="2" charset="-122"/>
                </a:endParaRPr>
              </a:p>
              <a:p>
                <a:pPr/>
                <a14:m>
                  <m:oMath xmlns:m="http://schemas.openxmlformats.org/officeDocument/2006/math">
                    <m:r>
                      <a:rPr lang="zh-CN" altLang="en-US" sz="20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其中</m:t>
                    </m:r>
                  </m:oMath>
                </a14:m>
                <a:r>
                  <a:rPr lang="zh-CN" altLang="en-US" sz="2000" b="1" dirty="0">
                    <a:solidFill>
                      <a:srgbClr val="FF0000"/>
                    </a:solidFill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𝒋</m:t>
                    </m:r>
                    <m:r>
                      <a:rPr lang="en-US" altLang="zh-CN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 </m:t>
                    </m:r>
                  </m:oMath>
                </a14:m>
                <a:r>
                  <a:rPr lang="zh-CN" altLang="en-US" sz="2000" b="1" dirty="0">
                    <a:solidFill>
                      <a:srgbClr val="FF0000"/>
                    </a:solidFill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表示</a:t>
                </a:r>
                <a14:m>
                  <m:oMath xmlns:m="http://schemas.openxmlformats.org/officeDocument/2006/math">
                    <m:r>
                      <a:rPr lang="en-US" altLang="zh-CN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𝒊</m:t>
                    </m:r>
                    <m:r>
                      <a:rPr lang="en-US" altLang="zh-CN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 </m:t>
                    </m:r>
                  </m:oMath>
                </a14:m>
                <a:r>
                  <a:rPr lang="zh-CN" altLang="en-US" sz="2000" b="1" dirty="0">
                    <a:solidFill>
                      <a:srgbClr val="FF0000"/>
                    </a:solidFill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时刻发车的上一趟发车时间</a:t>
                </a:r>
                <a:endParaRPr lang="en-US" altLang="zh-CN" sz="2000" b="1" dirty="0">
                  <a:solidFill>
                    <a:srgbClr val="FF0000"/>
                  </a:solidFill>
                  <a:latin typeface="华文楷体" panose="02010600040101010101" pitchFamily="2" charset="-122"/>
                  <a:ea typeface="华文楷体" panose="02010600040101010101" pitchFamily="2" charset="-122"/>
                </a:endParaRPr>
              </a:p>
              <a:p>
                <a:pPr/>
                <a14:m>
                  <m:oMath xmlns:m="http://schemas.openxmlformats.org/officeDocument/2006/math">
                    <m:r>
                      <a:rPr lang="en-US" altLang="zh-CN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𝒔𝒖𝒎</m:t>
                    </m:r>
                    <m:r>
                      <a:rPr lang="en-US" altLang="zh-CN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[</m:t>
                    </m:r>
                    <m:r>
                      <a:rPr lang="en-US" altLang="zh-CN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𝒊</m:t>
                    </m:r>
                    <m:r>
                      <a:rPr lang="en-US" altLang="zh-CN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]; </m:t>
                    </m:r>
                  </m:oMath>
                </a14:m>
                <a:r>
                  <a:rPr lang="en-US" altLang="zh-CN" sz="2000" b="1" dirty="0">
                    <a:solidFill>
                      <a:srgbClr val="FF0000"/>
                    </a:solidFill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//</a:t>
                </a:r>
                <a:r>
                  <a:rPr lang="zh-CN" altLang="en-US" sz="2000" b="1" dirty="0">
                    <a:solidFill>
                      <a:srgbClr val="FF0000"/>
                    </a:solidFill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第</a:t>
                </a:r>
                <a14:m>
                  <m:oMath xmlns:m="http://schemas.openxmlformats.org/officeDocument/2006/math">
                    <m:r>
                      <a:rPr lang="en-US" altLang="zh-CN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𝒊</m:t>
                    </m:r>
                  </m:oMath>
                </a14:m>
                <a:r>
                  <a:rPr lang="zh-CN" altLang="en-US" sz="2000" b="1" dirty="0">
                    <a:solidFill>
                      <a:srgbClr val="FF0000"/>
                    </a:solidFill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时刻所有人到达车站的时间前缀和</a:t>
                </a:r>
                <a:endParaRPr lang="en-US" altLang="zh-CN" sz="2000" b="1" dirty="0">
                  <a:solidFill>
                    <a:srgbClr val="FF0000"/>
                  </a:solidFill>
                  <a:latin typeface="华文楷体" panose="02010600040101010101" pitchFamily="2" charset="-122"/>
                  <a:ea typeface="华文楷体" panose="02010600040101010101" pitchFamily="2" charset="-122"/>
                </a:endParaRPr>
              </a:p>
              <a:p>
                <a:pPr/>
                <a14:m>
                  <m:oMath xmlns:m="http://schemas.openxmlformats.org/officeDocument/2006/math">
                    <m:r>
                      <a:rPr lang="en-US" altLang="zh-CN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𝒄𝒏𝒕</m:t>
                    </m:r>
                    <m:r>
                      <a:rPr lang="en-US" altLang="zh-CN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[</m:t>
                    </m:r>
                    <m:r>
                      <a:rPr lang="en-US" altLang="zh-CN" sz="2000" b="1" i="1" dirty="0" err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𝒊</m:t>
                    </m:r>
                    <m:r>
                      <a:rPr lang="en-US" altLang="zh-CN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]</m:t>
                    </m:r>
                    <m:r>
                      <a:rPr lang="en-US" altLang="zh-CN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// </m:t>
                    </m:r>
                  </m:oMath>
                </a14:m>
                <a:r>
                  <a:rPr lang="zh-CN" altLang="en-US" sz="2000" b="1" dirty="0">
                    <a:solidFill>
                      <a:srgbClr val="FF0000"/>
                    </a:solidFill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第</a:t>
                </a:r>
                <a14:m>
                  <m:oMath xmlns:m="http://schemas.openxmlformats.org/officeDocument/2006/math">
                    <m:r>
                      <a:rPr lang="en-US" altLang="zh-CN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𝒊</m:t>
                    </m:r>
                  </m:oMath>
                </a14:m>
                <a:r>
                  <a:rPr lang="zh-CN" altLang="en-US" sz="2000" b="1" dirty="0">
                    <a:solidFill>
                      <a:srgbClr val="FF0000"/>
                    </a:solidFill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时刻发车的人数</a:t>
                </a:r>
                <a:endParaRPr lang="en-US" altLang="zh-CN" sz="2000" b="1" dirty="0">
                  <a:solidFill>
                    <a:srgbClr val="FF0000"/>
                  </a:solidFill>
                  <a:latin typeface="华文楷体" panose="02010600040101010101" pitchFamily="2" charset="-122"/>
                  <a:ea typeface="华文楷体" panose="02010600040101010101" pitchFamily="2" charset="-122"/>
                </a:endParaRPr>
              </a:p>
              <a:p>
                <a:pPr/>
                <a:endParaRPr lang="en-US" altLang="zh-CN" sz="2000" b="1" dirty="0">
                  <a:solidFill>
                    <a:srgbClr val="FF0000"/>
                  </a:solidFill>
                  <a:latin typeface="华文楷体" panose="02010600040101010101" pitchFamily="2" charset="-122"/>
                  <a:ea typeface="华文楷体" panose="02010600040101010101" pitchFamily="2" charset="-122"/>
                </a:endParaRPr>
              </a:p>
              <a:p>
                <a:pPr/>
                <a:r>
                  <a:rPr lang="zh-CN" altLang="en-US" sz="2000" b="1" dirty="0">
                    <a:solidFill>
                      <a:srgbClr val="FF0000"/>
                    </a:solidFill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朴素推理：上一趟发车时间可以在</a:t>
                </a:r>
                <a14:m>
                  <m:oMath xmlns:m="http://schemas.openxmlformats.org/officeDocument/2006/math">
                    <m:r>
                      <a:rPr lang="en-US" altLang="zh-CN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[</m:t>
                    </m:r>
                    <m:r>
                      <a:rPr lang="en-US" altLang="zh-CN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𝟎</m:t>
                    </m:r>
                    <m:r>
                      <a:rPr lang="en-US" altLang="zh-CN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, </m:t>
                    </m:r>
                    <m:r>
                      <a:rPr lang="en-US" altLang="zh-CN" sz="2000" b="1" i="1" dirty="0" err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𝒊</m:t>
                    </m:r>
                    <m:r>
                      <a:rPr lang="en-US" altLang="zh-CN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−</m:t>
                    </m:r>
                    <m:r>
                      <a:rPr lang="en-US" altLang="zh-CN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𝒎</m:t>
                    </m:r>
                    <m:r>
                      <a:rPr lang="en-US" altLang="zh-CN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]</m:t>
                    </m:r>
                    <m:r>
                      <a:rPr lang="zh-CN" altLang="en-US" sz="20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区间</m:t>
                    </m:r>
                  </m:oMath>
                </a14:m>
                <a:r>
                  <a:rPr lang="zh-CN" altLang="en-US" sz="2000" b="1" dirty="0">
                    <a:solidFill>
                      <a:srgbClr val="FF0000"/>
                    </a:solidFill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任一时刻，但是你会发现第在</a:t>
                </a:r>
                <a14:m>
                  <m:oMath xmlns:m="http://schemas.openxmlformats.org/officeDocument/2006/math">
                    <m:r>
                      <a:rPr lang="en-US" altLang="zh-CN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[</m:t>
                    </m:r>
                    <m:r>
                      <a:rPr lang="en-US" altLang="zh-CN" sz="2000" b="1" i="1" dirty="0" err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𝒊</m:t>
                    </m:r>
                    <m:r>
                      <a:rPr lang="en-US" altLang="zh-CN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− </m:t>
                    </m:r>
                    <m:r>
                      <a:rPr lang="en-US" altLang="zh-CN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𝟐</m:t>
                    </m:r>
                    <m:r>
                      <a:rPr lang="en-US" altLang="zh-CN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𝒎</m:t>
                    </m:r>
                    <m:r>
                      <a:rPr lang="en-US" altLang="zh-CN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, </m:t>
                    </m:r>
                    <m:r>
                      <a:rPr lang="en-US" altLang="zh-CN" sz="2000" b="1" i="1" dirty="0" err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𝒊</m:t>
                    </m:r>
                    <m:r>
                      <a:rPr lang="en-US" altLang="zh-CN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−</m:t>
                    </m:r>
                    <m:r>
                      <a:rPr lang="en-US" altLang="zh-CN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𝒎</m:t>
                    </m:r>
                    <m:r>
                      <a:rPr lang="en-US" altLang="zh-CN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]</m:t>
                    </m:r>
                    <m:r>
                      <a:rPr lang="zh-CN" altLang="en-US" sz="20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区间</m:t>
                    </m:r>
                    <m:r>
                      <a:rPr lang="zh-CN" altLang="en-US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发车</m:t>
                    </m:r>
                  </m:oMath>
                </a14:m>
                <a:r>
                  <a:rPr lang="zh-CN" altLang="en-US" sz="2000" b="1" dirty="0">
                    <a:solidFill>
                      <a:srgbClr val="FF0000"/>
                    </a:solidFill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即可，因为在 </a:t>
                </a:r>
                <a14:m>
                  <m:oMath xmlns:m="http://schemas.openxmlformats.org/officeDocument/2006/math">
                    <m:r>
                      <a:rPr lang="en-US" altLang="zh-CN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𝒊</m:t>
                    </m:r>
                    <m:r>
                      <a:rPr lang="en-US" altLang="zh-CN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−</m:t>
                    </m:r>
                    <m:r>
                      <a:rPr lang="en-US" altLang="zh-CN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𝟐</m:t>
                    </m:r>
                    <m:r>
                      <a:rPr lang="en-US" altLang="zh-CN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𝒎</m:t>
                    </m:r>
                    <m:r>
                      <a:rPr lang="zh-CN" altLang="en-US" sz="20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之前</m:t>
                    </m:r>
                  </m:oMath>
                </a14:m>
                <a:r>
                  <a:rPr lang="zh-CN" altLang="en-US" sz="2000" b="1" dirty="0">
                    <a:solidFill>
                      <a:srgbClr val="FF0000"/>
                    </a:solidFill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发车，那么在 </a:t>
                </a:r>
                <a14:m>
                  <m:oMath xmlns:m="http://schemas.openxmlformats.org/officeDocument/2006/math">
                    <m:r>
                      <a:rPr lang="en-US" altLang="zh-CN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𝒊</m:t>
                    </m:r>
                    <m:r>
                      <a:rPr lang="en-US" altLang="zh-CN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−</m:t>
                    </m:r>
                    <m:r>
                      <a:rPr lang="en-US" altLang="zh-CN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𝒎</m:t>
                    </m:r>
                    <m:r>
                      <a:rPr lang="zh-CN" altLang="en-US" sz="20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前</m:t>
                    </m:r>
                  </m:oMath>
                </a14:m>
                <a:r>
                  <a:rPr lang="zh-CN" altLang="en-US" sz="2000" b="1" dirty="0">
                    <a:solidFill>
                      <a:srgbClr val="FF0000"/>
                    </a:solidFill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还可以发一趟车。</a:t>
                </a:r>
              </a:p>
            </p:txBody>
          </p:sp>
        </mc:Choice>
        <mc:Fallback>
          <p:sp>
            <p:nvSpPr>
              <p:cNvPr id="2" name="文本框 1">
                <a:extLst>
                  <a:ext uri="{FF2B5EF4-FFF2-40B4-BE49-F238E27FC236}">
                    <a16:creationId xmlns:a16="http://schemas.microsoft.com/office/drawing/2014/main" id="{23A6D5C6-F568-C7F7-5F83-4338072AC7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7325" y="3208352"/>
                <a:ext cx="10170861" cy="2985433"/>
              </a:xfrm>
              <a:prstGeom prst="rect">
                <a:avLst/>
              </a:prstGeom>
              <a:blipFill>
                <a:blip r:embed="rId2"/>
                <a:stretch>
                  <a:fillRect l="-838" t="-1423" b="-264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直接箭头连接符 7">
            <a:extLst>
              <a:ext uri="{FF2B5EF4-FFF2-40B4-BE49-F238E27FC236}">
                <a16:creationId xmlns:a16="http://schemas.microsoft.com/office/drawing/2014/main" id="{995B61CB-B99F-F8CB-48F5-7FA0294C3330}"/>
              </a:ext>
            </a:extLst>
          </p:cNvPr>
          <p:cNvCxnSpPr/>
          <p:nvPr/>
        </p:nvCxnSpPr>
        <p:spPr>
          <a:xfrm>
            <a:off x="1391019" y="2249774"/>
            <a:ext cx="8527143" cy="0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椭圆 9">
            <a:extLst>
              <a:ext uri="{FF2B5EF4-FFF2-40B4-BE49-F238E27FC236}">
                <a16:creationId xmlns:a16="http://schemas.microsoft.com/office/drawing/2014/main" id="{A3B843B5-CFC9-1EA1-733D-FB54129CBF16}"/>
              </a:ext>
            </a:extLst>
          </p:cNvPr>
          <p:cNvSpPr/>
          <p:nvPr/>
        </p:nvSpPr>
        <p:spPr>
          <a:xfrm>
            <a:off x="2094962" y="2068345"/>
            <a:ext cx="362857" cy="362857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96F08E19-F494-6A68-C8BB-38DF28BFE4E5}"/>
                  </a:ext>
                </a:extLst>
              </p:cNvPr>
              <p:cNvSpPr txBox="1"/>
              <p:nvPr/>
            </p:nvSpPr>
            <p:spPr>
              <a:xfrm>
                <a:off x="8561063" y="2436676"/>
                <a:ext cx="52251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3200" b="1" i="1" dirty="0" smtClean="0">
                          <a:latin typeface="Cambria Math" panose="02040503050406030204" pitchFamily="18" charset="0"/>
                        </a:rPr>
                        <m:t>𝒊</m:t>
                      </m:r>
                    </m:oMath>
                  </m:oMathPara>
                </a14:m>
                <a:endParaRPr lang="zh-CN" altLang="en-US" sz="3200" b="1" dirty="0"/>
              </a:p>
            </p:txBody>
          </p:sp>
        </mc:Choice>
        <mc:Fallback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96F08E19-F494-6A68-C8BB-38DF28BFE4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1063" y="2436676"/>
                <a:ext cx="522515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右大括号 12">
            <a:extLst>
              <a:ext uri="{FF2B5EF4-FFF2-40B4-BE49-F238E27FC236}">
                <a16:creationId xmlns:a16="http://schemas.microsoft.com/office/drawing/2014/main" id="{B4B0B39A-11B5-B7B7-354C-3C0735140F2C}"/>
              </a:ext>
            </a:extLst>
          </p:cNvPr>
          <p:cNvSpPr/>
          <p:nvPr/>
        </p:nvSpPr>
        <p:spPr>
          <a:xfrm rot="16200000">
            <a:off x="6778067" y="-172761"/>
            <a:ext cx="251179" cy="3868731"/>
          </a:xfrm>
          <a:prstGeom prst="rightBrace">
            <a:avLst>
              <a:gd name="adj1" fmla="val 51781"/>
              <a:gd name="adj2" fmla="val 50000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文本框 15">
                <a:extLst>
                  <a:ext uri="{FF2B5EF4-FFF2-40B4-BE49-F238E27FC236}">
                    <a16:creationId xmlns:a16="http://schemas.microsoft.com/office/drawing/2014/main" id="{46C3CDD1-4D22-F3C7-3CC1-43DE2C69F85B}"/>
                  </a:ext>
                </a:extLst>
              </p:cNvPr>
              <p:cNvSpPr txBox="1"/>
              <p:nvPr/>
            </p:nvSpPr>
            <p:spPr>
              <a:xfrm>
                <a:off x="5028953" y="2498798"/>
                <a:ext cx="88226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000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altLang="zh-CN" sz="20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altLang="zh-CN" sz="2000" b="1" i="1" smtClean="0">
                          <a:latin typeface="Cambria Math" panose="02040503050406030204" pitchFamily="18" charset="0"/>
                        </a:rPr>
                        <m:t>𝒎</m:t>
                      </m:r>
                    </m:oMath>
                  </m:oMathPara>
                </a14:m>
                <a:endParaRPr lang="zh-CN" altLang="en-US" sz="2000" b="1" dirty="0"/>
              </a:p>
            </p:txBody>
          </p:sp>
        </mc:Choice>
        <mc:Fallback>
          <p:sp>
            <p:nvSpPr>
              <p:cNvPr id="16" name="文本框 15">
                <a:extLst>
                  <a:ext uri="{FF2B5EF4-FFF2-40B4-BE49-F238E27FC236}">
                    <a16:creationId xmlns:a16="http://schemas.microsoft.com/office/drawing/2014/main" id="{46C3CDD1-4D22-F3C7-3CC1-43DE2C69F8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8953" y="2498798"/>
                <a:ext cx="882260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椭圆 16">
            <a:extLst>
              <a:ext uri="{FF2B5EF4-FFF2-40B4-BE49-F238E27FC236}">
                <a16:creationId xmlns:a16="http://schemas.microsoft.com/office/drawing/2014/main" id="{2F686A8A-4AFA-81AE-76B6-5271D1FC5C1A}"/>
              </a:ext>
            </a:extLst>
          </p:cNvPr>
          <p:cNvSpPr/>
          <p:nvPr/>
        </p:nvSpPr>
        <p:spPr>
          <a:xfrm>
            <a:off x="5283557" y="2068344"/>
            <a:ext cx="362857" cy="362857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9" name="图形 18" descr="男人 纯色填充">
            <a:extLst>
              <a:ext uri="{FF2B5EF4-FFF2-40B4-BE49-F238E27FC236}">
                <a16:creationId xmlns:a16="http://schemas.microsoft.com/office/drawing/2014/main" id="{0A65C734-3F9B-82F6-8C60-37212E1BB5A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783040" y="1911671"/>
            <a:ext cx="625917" cy="625917"/>
          </a:xfrm>
          <a:prstGeom prst="rect">
            <a:avLst/>
          </a:prstGeom>
        </p:spPr>
      </p:pic>
      <p:pic>
        <p:nvPicPr>
          <p:cNvPr id="20" name="图形 19" descr="男人 纯色填充">
            <a:extLst>
              <a:ext uri="{FF2B5EF4-FFF2-40B4-BE49-F238E27FC236}">
                <a16:creationId xmlns:a16="http://schemas.microsoft.com/office/drawing/2014/main" id="{0EE2C623-A58C-AAD1-300D-DCDCCD5DDF0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886370" y="1899514"/>
            <a:ext cx="625917" cy="625917"/>
          </a:xfrm>
          <a:prstGeom prst="rect">
            <a:avLst/>
          </a:prstGeom>
        </p:spPr>
      </p:pic>
      <p:pic>
        <p:nvPicPr>
          <p:cNvPr id="21" name="图形 20" descr="男人 纯色填充">
            <a:extLst>
              <a:ext uri="{FF2B5EF4-FFF2-40B4-BE49-F238E27FC236}">
                <a16:creationId xmlns:a16="http://schemas.microsoft.com/office/drawing/2014/main" id="{F0E74062-8962-C18A-CAE8-C094748BC08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3377008" y="1881690"/>
            <a:ext cx="625917" cy="625917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2" name="文本框 21">
                <a:extLst>
                  <a:ext uri="{FF2B5EF4-FFF2-40B4-BE49-F238E27FC236}">
                    <a16:creationId xmlns:a16="http://schemas.microsoft.com/office/drawing/2014/main" id="{29569F8D-7058-7961-6E2C-B358D11B2AD3}"/>
                  </a:ext>
                </a:extLst>
              </p:cNvPr>
              <p:cNvSpPr txBox="1"/>
              <p:nvPr/>
            </p:nvSpPr>
            <p:spPr>
              <a:xfrm>
                <a:off x="1486794" y="2476139"/>
                <a:ext cx="1517183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000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altLang="zh-CN" sz="20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altLang="zh-CN" sz="20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altLang="zh-CN" sz="2000" b="1" i="1" smtClean="0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altLang="zh-CN" sz="2000" b="1" i="1" smtClean="0">
                          <a:latin typeface="Cambria Math" panose="02040503050406030204" pitchFamily="18" charset="0"/>
                        </a:rPr>
                        <m:t>𝒎</m:t>
                      </m:r>
                    </m:oMath>
                  </m:oMathPara>
                </a14:m>
                <a:endParaRPr lang="zh-CN" altLang="en-US" sz="2000" b="1" dirty="0"/>
              </a:p>
            </p:txBody>
          </p:sp>
        </mc:Choice>
        <mc:Fallback>
          <p:sp>
            <p:nvSpPr>
              <p:cNvPr id="22" name="文本框 21">
                <a:extLst>
                  <a:ext uri="{FF2B5EF4-FFF2-40B4-BE49-F238E27FC236}">
                    <a16:creationId xmlns:a16="http://schemas.microsoft.com/office/drawing/2014/main" id="{29569F8D-7058-7961-6E2C-B358D11B2A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6794" y="2476139"/>
                <a:ext cx="1517183" cy="40011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4" name="图形 23" descr="巴士 纯色填充">
            <a:extLst>
              <a:ext uri="{FF2B5EF4-FFF2-40B4-BE49-F238E27FC236}">
                <a16:creationId xmlns:a16="http://schemas.microsoft.com/office/drawing/2014/main" id="{04371DFF-E442-A5BD-DC85-42AA09E3E8BA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8365120" y="1784453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9690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接连接符 5">
            <a:extLst>
              <a:ext uri="{FF2B5EF4-FFF2-40B4-BE49-F238E27FC236}">
                <a16:creationId xmlns:a16="http://schemas.microsoft.com/office/drawing/2014/main" id="{2D3E6E04-7E6C-FACD-9283-2A6CEC866F92}"/>
              </a:ext>
            </a:extLst>
          </p:cNvPr>
          <p:cNvCxnSpPr/>
          <p:nvPr/>
        </p:nvCxnSpPr>
        <p:spPr>
          <a:xfrm>
            <a:off x="905238" y="893664"/>
            <a:ext cx="0" cy="291094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>
            <a:extLst>
              <a:ext uri="{FF2B5EF4-FFF2-40B4-BE49-F238E27FC236}">
                <a16:creationId xmlns:a16="http://schemas.microsoft.com/office/drawing/2014/main" id="{D4D2B5C4-96D2-8A2E-70F0-69360AD71D5F}"/>
              </a:ext>
            </a:extLst>
          </p:cNvPr>
          <p:cNvSpPr txBox="1"/>
          <p:nvPr/>
        </p:nvSpPr>
        <p:spPr>
          <a:xfrm>
            <a:off x="905238" y="839156"/>
            <a:ext cx="6697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/>
              <a:t>分析：</a:t>
            </a:r>
            <a:r>
              <a:rPr lang="en-US" altLang="zh-CN" sz="2000" b="1" dirty="0"/>
              <a:t>T4</a:t>
            </a:r>
            <a:r>
              <a:rPr lang="zh-CN" altLang="en-US" sz="2000" b="1" dirty="0"/>
              <a:t>：摆渡车  </a:t>
            </a:r>
            <a:r>
              <a:rPr lang="en-US" altLang="zh-CN" sz="2000" b="1" dirty="0">
                <a:solidFill>
                  <a:srgbClr val="FF0000"/>
                </a:solidFill>
              </a:rPr>
              <a:t>[NOIP2018 </a:t>
            </a:r>
            <a:r>
              <a:rPr lang="zh-CN" altLang="en-US" sz="2000" b="1" dirty="0">
                <a:solidFill>
                  <a:srgbClr val="FF0000"/>
                </a:solidFill>
              </a:rPr>
              <a:t>普及组</a:t>
            </a:r>
            <a:r>
              <a:rPr lang="en-US" altLang="zh-CN" sz="2000" b="1" dirty="0">
                <a:solidFill>
                  <a:srgbClr val="FF0000"/>
                </a:solidFill>
              </a:rPr>
              <a:t>] T3</a:t>
            </a:r>
            <a:endParaRPr lang="zh-CN" altLang="en-US" sz="2000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文本框 1">
                <a:extLst>
                  <a:ext uri="{FF2B5EF4-FFF2-40B4-BE49-F238E27FC236}">
                    <a16:creationId xmlns:a16="http://schemas.microsoft.com/office/drawing/2014/main" id="{23A6D5C6-F568-C7F7-5F83-4338072AC7A0}"/>
                  </a:ext>
                </a:extLst>
              </p:cNvPr>
              <p:cNvSpPr txBox="1"/>
              <p:nvPr/>
            </p:nvSpPr>
            <p:spPr>
              <a:xfrm>
                <a:off x="1067325" y="3208352"/>
                <a:ext cx="10170861" cy="3293209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zh-CN" altLang="en-US" sz="2400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假设 </a:t>
                </a:r>
                <a14:m>
                  <m:oMath xmlns:m="http://schemas.openxmlformats.org/officeDocument/2006/math">
                    <m:r>
                      <a:rPr lang="en-US" altLang="zh-CN" sz="24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altLang="zh-CN" sz="2400" i="1" dirty="0" smtClean="0"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altLang="zh-CN" sz="2400" i="1" dirty="0" err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altLang="zh-CN" sz="2400" i="1" dirty="0" smtClean="0">
                        <a:latin typeface="Cambria Math" panose="02040503050406030204" pitchFamily="18" charset="0"/>
                      </a:rPr>
                      <m:t>] </m:t>
                    </m:r>
                  </m:oMath>
                </a14:m>
                <a:r>
                  <a:rPr lang="zh-CN" altLang="en-US" sz="2400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表示到达第</a:t>
                </a:r>
                <a14:m>
                  <m:oMath xmlns:m="http://schemas.openxmlformats.org/officeDocument/2006/math">
                    <m:r>
                      <a:rPr lang="zh-CN" altLang="en-US" sz="240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CN" sz="2400" i="1" dirty="0" err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altLang="zh-CN" sz="2400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 </a:t>
                </a:r>
                <a:r>
                  <a:rPr lang="zh-CN" altLang="en-US" sz="2400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时刻发车最短的等待时间</a:t>
                </a:r>
                <a:endParaRPr lang="en-US" altLang="zh-CN" sz="2400" dirty="0">
                  <a:latin typeface="华文楷体" panose="02010600040101010101" pitchFamily="2" charset="-122"/>
                  <a:ea typeface="华文楷体" panose="02010600040101010101" pitchFamily="2" charset="-122"/>
                </a:endParaRPr>
              </a:p>
              <a:p>
                <a:r>
                  <a:rPr lang="zh-CN" altLang="en-US" sz="2400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递推表达式：</a:t>
                </a:r>
                <a:endParaRPr lang="en-US" altLang="zh-CN" sz="2400" dirty="0">
                  <a:latin typeface="华文楷体" panose="02010600040101010101" pitchFamily="2" charset="-122"/>
                  <a:ea typeface="华文楷体" panose="02010600040101010101" pitchFamily="2" charset="-122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CN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华文楷体" panose="02010600040101010101" pitchFamily="2" charset="-122"/>
                        </a:rPr>
                        <m:t>𝒇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华文楷体" panose="02010600040101010101" pitchFamily="2" charset="-122"/>
                            </a:rPr>
                          </m:ctrlPr>
                        </m:dPr>
                        <m:e>
                          <m:r>
                            <a:rPr lang="en-US" altLang="zh-CN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华文楷体" panose="02010600040101010101" pitchFamily="2" charset="-122"/>
                            </a:rPr>
                            <m:t>𝒊</m:t>
                          </m:r>
                        </m:e>
                      </m:d>
                      <m:r>
                        <a:rPr lang="en-US" altLang="zh-CN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华文楷体" panose="02010600040101010101" pitchFamily="2" charset="-122"/>
                        </a:rPr>
                        <m:t>= </m:t>
                      </m:r>
                      <m:r>
                        <a:rPr lang="en-US" altLang="zh-CN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华文楷体" panose="02010600040101010101" pitchFamily="2" charset="-122"/>
                        </a:rPr>
                        <m:t>𝒎𝒊𝒏</m:t>
                      </m:r>
                      <m:r>
                        <a:rPr lang="en-US" altLang="zh-CN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华文楷体" panose="02010600040101010101" pitchFamily="2" charset="-122"/>
                        </a:rPr>
                        <m:t> </m:t>
                      </m:r>
                      <m:r>
                        <a:rPr lang="en-US" altLang="zh-CN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华文楷体" panose="02010600040101010101" pitchFamily="2" charset="-122"/>
                        </a:rPr>
                        <m:t>𝒇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华文楷体" panose="02010600040101010101" pitchFamily="2" charset="-122"/>
                            </a:rPr>
                          </m:ctrlPr>
                        </m:dPr>
                        <m:e>
                          <m:r>
                            <a:rPr lang="en-US" altLang="zh-CN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华文楷体" panose="02010600040101010101" pitchFamily="2" charset="-122"/>
                            </a:rPr>
                            <m:t>𝒋</m:t>
                          </m:r>
                        </m:e>
                      </m:d>
                      <m:r>
                        <a:rPr lang="en-US" altLang="zh-CN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华文楷体" panose="02010600040101010101" pitchFamily="2" charset="-122"/>
                        </a:rPr>
                        <m:t>+ </m:t>
                      </m:r>
                      <m:d>
                        <m:dPr>
                          <m:ctrlPr>
                            <a:rPr lang="en-US" altLang="zh-CN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华文楷体" panose="02010600040101010101" pitchFamily="2" charset="-122"/>
                            </a:rPr>
                          </m:ctrlPr>
                        </m:dPr>
                        <m:e>
                          <m:r>
                            <a:rPr lang="en-US" altLang="zh-CN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华文楷体" panose="02010600040101010101" pitchFamily="2" charset="-122"/>
                            </a:rPr>
                            <m:t>𝒄𝒏𝒕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altLang="zh-CN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华文楷体" panose="02010600040101010101" pitchFamily="2" charset="-122"/>
                                </a:rPr>
                              </m:ctrlPr>
                            </m:dPr>
                            <m:e>
                              <m:r>
                                <a:rPr lang="en-US" altLang="zh-CN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华文楷体" panose="02010600040101010101" pitchFamily="2" charset="-122"/>
                                </a:rPr>
                                <m:t>𝒊</m:t>
                              </m:r>
                            </m:e>
                          </m:d>
                          <m:r>
                            <a:rPr lang="en-US" altLang="zh-CN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华文楷体" panose="02010600040101010101" pitchFamily="2" charset="-122"/>
                            </a:rPr>
                            <m:t>- </m:t>
                          </m:r>
                          <m:r>
                            <a:rPr lang="en-US" altLang="zh-CN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华文楷体" panose="02010600040101010101" pitchFamily="2" charset="-122"/>
                            </a:rPr>
                            <m:t>𝒄𝒏𝒕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altLang="zh-CN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华文楷体" panose="02010600040101010101" pitchFamily="2" charset="-122"/>
                                </a:rPr>
                              </m:ctrlPr>
                            </m:dPr>
                            <m:e>
                              <m:r>
                                <a:rPr lang="en-US" altLang="zh-CN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华文楷体" panose="02010600040101010101" pitchFamily="2" charset="-122"/>
                                </a:rPr>
                                <m:t>𝒋</m:t>
                              </m:r>
                            </m:e>
                          </m:d>
                        </m:e>
                      </m:d>
                      <m:r>
                        <a:rPr lang="en-US" altLang="zh-CN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华文楷体" panose="02010600040101010101" pitchFamily="2" charset="-122"/>
                        </a:rPr>
                        <m:t>* </m:t>
                      </m:r>
                      <m:r>
                        <a:rPr lang="en-US" altLang="zh-CN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华文楷体" panose="02010600040101010101" pitchFamily="2" charset="-122"/>
                        </a:rPr>
                        <m:t>𝒊</m:t>
                      </m:r>
                      <m:r>
                        <a:rPr lang="en-US" altLang="zh-CN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华文楷体" panose="02010600040101010101" pitchFamily="2" charset="-122"/>
                        </a:rPr>
                        <m:t> - </m:t>
                      </m:r>
                      <m:d>
                        <m:dPr>
                          <m:ctrlPr>
                            <a:rPr lang="en-US" altLang="zh-CN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华文楷体" panose="02010600040101010101" pitchFamily="2" charset="-122"/>
                            </a:rPr>
                          </m:ctrlPr>
                        </m:dPr>
                        <m:e>
                          <m:r>
                            <a:rPr lang="en-US" altLang="zh-CN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华文楷体" panose="02010600040101010101" pitchFamily="2" charset="-122"/>
                            </a:rPr>
                            <m:t>𝒔𝒖𝒎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altLang="zh-CN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华文楷体" panose="02010600040101010101" pitchFamily="2" charset="-122"/>
                                </a:rPr>
                              </m:ctrlPr>
                            </m:dPr>
                            <m:e>
                              <m:r>
                                <a:rPr lang="en-US" altLang="zh-CN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华文楷体" panose="02010600040101010101" pitchFamily="2" charset="-122"/>
                                </a:rPr>
                                <m:t>𝒊</m:t>
                              </m:r>
                            </m:e>
                          </m:d>
                          <m:r>
                            <a:rPr lang="en-US" altLang="zh-CN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华文楷体" panose="02010600040101010101" pitchFamily="2" charset="-122"/>
                            </a:rPr>
                            <m:t>- </m:t>
                          </m:r>
                          <m:r>
                            <a:rPr lang="en-US" altLang="zh-CN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华文楷体" panose="02010600040101010101" pitchFamily="2" charset="-122"/>
                            </a:rPr>
                            <m:t>𝒔𝒖𝒎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altLang="zh-CN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华文楷体" panose="02010600040101010101" pitchFamily="2" charset="-122"/>
                                </a:rPr>
                              </m:ctrlPr>
                            </m:dPr>
                            <m:e>
                              <m:r>
                                <a:rPr lang="en-US" altLang="zh-CN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华文楷体" panose="02010600040101010101" pitchFamily="2" charset="-122"/>
                                </a:rPr>
                                <m:t>𝒋</m:t>
                              </m:r>
                            </m:e>
                          </m:d>
                        </m:e>
                      </m:d>
                      <m:r>
                        <a:rPr lang="en-US" altLang="zh-CN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华文楷体" panose="02010600040101010101" pitchFamily="2" charset="-122"/>
                        </a:rPr>
                        <m:t>  </m:t>
                      </m:r>
                    </m:oMath>
                  </m:oMathPara>
                </a14:m>
                <a:endParaRPr lang="en-US" altLang="zh-CN" sz="2000" b="1" i="1" dirty="0">
                  <a:solidFill>
                    <a:srgbClr val="FF0000"/>
                  </a:solidFill>
                  <a:latin typeface="Cambria Math" panose="02040503050406030204" pitchFamily="18" charset="0"/>
                  <a:ea typeface="华文楷体" panose="02010600040101010101" pitchFamily="2" charset="-122"/>
                </a:endParaRPr>
              </a:p>
              <a:p>
                <a:pPr/>
                <a14:m>
                  <m:oMath xmlns:m="http://schemas.openxmlformats.org/officeDocument/2006/math">
                    <m:r>
                      <a:rPr lang="zh-CN" altLang="en-US" sz="20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其中</m:t>
                    </m:r>
                  </m:oMath>
                </a14:m>
                <a:r>
                  <a:rPr lang="zh-CN" altLang="en-US" sz="2000" b="1" dirty="0">
                    <a:solidFill>
                      <a:srgbClr val="FF0000"/>
                    </a:solidFill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𝒋</m:t>
                    </m:r>
                    <m:r>
                      <a:rPr lang="en-US" altLang="zh-CN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 </m:t>
                    </m:r>
                  </m:oMath>
                </a14:m>
                <a:r>
                  <a:rPr lang="zh-CN" altLang="en-US" sz="2000" b="1" dirty="0">
                    <a:solidFill>
                      <a:srgbClr val="FF0000"/>
                    </a:solidFill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表示</a:t>
                </a:r>
                <a14:m>
                  <m:oMath xmlns:m="http://schemas.openxmlformats.org/officeDocument/2006/math">
                    <m:r>
                      <a:rPr lang="en-US" altLang="zh-CN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𝒊</m:t>
                    </m:r>
                    <m:r>
                      <a:rPr lang="en-US" altLang="zh-CN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 </m:t>
                    </m:r>
                  </m:oMath>
                </a14:m>
                <a:r>
                  <a:rPr lang="zh-CN" altLang="en-US" sz="2000" b="1" dirty="0">
                    <a:solidFill>
                      <a:srgbClr val="FF0000"/>
                    </a:solidFill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时刻发车的上一趟发车时间</a:t>
                </a:r>
                <a:endParaRPr lang="en-US" altLang="zh-CN" sz="2000" b="1" dirty="0">
                  <a:solidFill>
                    <a:srgbClr val="FF0000"/>
                  </a:solidFill>
                  <a:latin typeface="华文楷体" panose="02010600040101010101" pitchFamily="2" charset="-122"/>
                  <a:ea typeface="华文楷体" panose="02010600040101010101" pitchFamily="2" charset="-122"/>
                </a:endParaRPr>
              </a:p>
              <a:p>
                <a:pPr/>
                <a14:m>
                  <m:oMath xmlns:m="http://schemas.openxmlformats.org/officeDocument/2006/math">
                    <m:r>
                      <a:rPr lang="en-US" altLang="zh-CN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𝒔𝒖𝒎</m:t>
                    </m:r>
                    <m:r>
                      <a:rPr lang="en-US" altLang="zh-CN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[</m:t>
                    </m:r>
                    <m:r>
                      <a:rPr lang="en-US" altLang="zh-CN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𝒊</m:t>
                    </m:r>
                    <m:r>
                      <a:rPr lang="en-US" altLang="zh-CN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]; </m:t>
                    </m:r>
                  </m:oMath>
                </a14:m>
                <a:r>
                  <a:rPr lang="en-US" altLang="zh-CN" sz="2000" b="1" dirty="0">
                    <a:solidFill>
                      <a:srgbClr val="FF0000"/>
                    </a:solidFill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//</a:t>
                </a:r>
                <a:r>
                  <a:rPr lang="zh-CN" altLang="en-US" sz="2000" b="1" dirty="0">
                    <a:solidFill>
                      <a:srgbClr val="FF0000"/>
                    </a:solidFill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第</a:t>
                </a:r>
                <a14:m>
                  <m:oMath xmlns:m="http://schemas.openxmlformats.org/officeDocument/2006/math">
                    <m:r>
                      <a:rPr lang="en-US" altLang="zh-CN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𝒊</m:t>
                    </m:r>
                  </m:oMath>
                </a14:m>
                <a:r>
                  <a:rPr lang="zh-CN" altLang="en-US" sz="2000" b="1" dirty="0">
                    <a:solidFill>
                      <a:srgbClr val="FF0000"/>
                    </a:solidFill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时刻所有人到达车站的时间前缀和</a:t>
                </a:r>
                <a:endParaRPr lang="en-US" altLang="zh-CN" sz="2000" b="1" dirty="0">
                  <a:solidFill>
                    <a:srgbClr val="FF0000"/>
                  </a:solidFill>
                  <a:latin typeface="华文楷体" panose="02010600040101010101" pitchFamily="2" charset="-122"/>
                  <a:ea typeface="华文楷体" panose="02010600040101010101" pitchFamily="2" charset="-122"/>
                </a:endParaRPr>
              </a:p>
              <a:p>
                <a:pPr/>
                <a14:m>
                  <m:oMath xmlns:m="http://schemas.openxmlformats.org/officeDocument/2006/math">
                    <m:r>
                      <a:rPr lang="en-US" altLang="zh-CN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𝒄𝒏𝒕</m:t>
                    </m:r>
                    <m:r>
                      <a:rPr lang="en-US" altLang="zh-CN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[</m:t>
                    </m:r>
                    <m:r>
                      <a:rPr lang="en-US" altLang="zh-CN" sz="2000" b="1" i="1" dirty="0" err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𝒊</m:t>
                    </m:r>
                    <m:r>
                      <a:rPr lang="en-US" altLang="zh-CN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]</m:t>
                    </m:r>
                    <m:r>
                      <a:rPr lang="en-US" altLang="zh-CN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// </m:t>
                    </m:r>
                  </m:oMath>
                </a14:m>
                <a:r>
                  <a:rPr lang="zh-CN" altLang="en-US" sz="2000" b="1" dirty="0">
                    <a:solidFill>
                      <a:srgbClr val="FF0000"/>
                    </a:solidFill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第</a:t>
                </a:r>
                <a14:m>
                  <m:oMath xmlns:m="http://schemas.openxmlformats.org/officeDocument/2006/math">
                    <m:r>
                      <a:rPr lang="en-US" altLang="zh-CN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𝒊</m:t>
                    </m:r>
                  </m:oMath>
                </a14:m>
                <a:r>
                  <a:rPr lang="zh-CN" altLang="en-US" sz="2000" b="1" dirty="0">
                    <a:solidFill>
                      <a:srgbClr val="FF0000"/>
                    </a:solidFill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时刻发车的人数</a:t>
                </a:r>
                <a:endParaRPr lang="en-US" altLang="zh-CN" sz="2000" b="1" dirty="0">
                  <a:solidFill>
                    <a:srgbClr val="FF0000"/>
                  </a:solidFill>
                  <a:latin typeface="华文楷体" panose="02010600040101010101" pitchFamily="2" charset="-122"/>
                  <a:ea typeface="华文楷体" panose="02010600040101010101" pitchFamily="2" charset="-122"/>
                </a:endParaRPr>
              </a:p>
              <a:p>
                <a:pPr/>
                <a:endParaRPr lang="en-US" altLang="zh-CN" sz="2000" b="1" dirty="0">
                  <a:solidFill>
                    <a:srgbClr val="FF0000"/>
                  </a:solidFill>
                  <a:latin typeface="华文楷体" panose="02010600040101010101" pitchFamily="2" charset="-122"/>
                  <a:ea typeface="华文楷体" panose="02010600040101010101" pitchFamily="2" charset="-122"/>
                </a:endParaRPr>
              </a:p>
              <a:p>
                <a:pPr/>
                <a:r>
                  <a:rPr lang="zh-CN" altLang="en-US" sz="2000" b="1" dirty="0">
                    <a:solidFill>
                      <a:srgbClr val="FF0000"/>
                    </a:solidFill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朴素推理：上一趟发车时间可以在</a:t>
                </a:r>
                <a14:m>
                  <m:oMath xmlns:m="http://schemas.openxmlformats.org/officeDocument/2006/math">
                    <m:r>
                      <a:rPr lang="en-US" altLang="zh-CN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[</m:t>
                    </m:r>
                    <m:r>
                      <a:rPr lang="en-US" altLang="zh-CN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𝟎</m:t>
                    </m:r>
                    <m:r>
                      <a:rPr lang="en-US" altLang="zh-CN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, </m:t>
                    </m:r>
                    <m:r>
                      <a:rPr lang="en-US" altLang="zh-CN" sz="2000" b="1" i="1" dirty="0" err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𝒊</m:t>
                    </m:r>
                    <m:r>
                      <a:rPr lang="en-US" altLang="zh-CN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−</m:t>
                    </m:r>
                    <m:r>
                      <a:rPr lang="en-US" altLang="zh-CN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𝒎</m:t>
                    </m:r>
                    <m:r>
                      <a:rPr lang="en-US" altLang="zh-CN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]</m:t>
                    </m:r>
                    <m:r>
                      <a:rPr lang="zh-CN" altLang="en-US" sz="20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区间</m:t>
                    </m:r>
                  </m:oMath>
                </a14:m>
                <a:r>
                  <a:rPr lang="zh-CN" altLang="en-US" sz="2000" b="1" dirty="0">
                    <a:solidFill>
                      <a:srgbClr val="FF0000"/>
                    </a:solidFill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任一时刻，但是你会发现第在</a:t>
                </a:r>
                <a14:m>
                  <m:oMath xmlns:m="http://schemas.openxmlformats.org/officeDocument/2006/math">
                    <m:r>
                      <a:rPr lang="en-US" altLang="zh-CN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[</m:t>
                    </m:r>
                    <m:r>
                      <a:rPr lang="en-US" altLang="zh-CN" sz="2000" b="1" i="1" dirty="0" err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𝒊</m:t>
                    </m:r>
                    <m:r>
                      <a:rPr lang="en-US" altLang="zh-CN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− </m:t>
                    </m:r>
                    <m:r>
                      <a:rPr lang="en-US" altLang="zh-CN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𝟐</m:t>
                    </m:r>
                    <m:r>
                      <a:rPr lang="en-US" altLang="zh-CN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𝒎</m:t>
                    </m:r>
                    <m:r>
                      <a:rPr lang="en-US" altLang="zh-CN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, </m:t>
                    </m:r>
                    <m:r>
                      <a:rPr lang="en-US" altLang="zh-CN" sz="2000" b="1" i="1" dirty="0" err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𝒊</m:t>
                    </m:r>
                    <m:r>
                      <a:rPr lang="en-US" altLang="zh-CN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−</m:t>
                    </m:r>
                    <m:r>
                      <a:rPr lang="en-US" altLang="zh-CN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𝒎</m:t>
                    </m:r>
                    <m:r>
                      <a:rPr lang="en-US" altLang="zh-CN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]</m:t>
                    </m:r>
                    <m:r>
                      <a:rPr lang="zh-CN" altLang="en-US" sz="20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区间</m:t>
                    </m:r>
                    <m:r>
                      <a:rPr lang="zh-CN" altLang="en-US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发车</m:t>
                    </m:r>
                  </m:oMath>
                </a14:m>
                <a:r>
                  <a:rPr lang="zh-CN" altLang="en-US" sz="2000" b="1" dirty="0">
                    <a:solidFill>
                      <a:srgbClr val="FF0000"/>
                    </a:solidFill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即可，因为在 </a:t>
                </a:r>
                <a14:m>
                  <m:oMath xmlns:m="http://schemas.openxmlformats.org/officeDocument/2006/math">
                    <m:r>
                      <a:rPr lang="en-US" altLang="zh-CN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𝒊</m:t>
                    </m:r>
                    <m:r>
                      <a:rPr lang="en-US" altLang="zh-CN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−</m:t>
                    </m:r>
                    <m:r>
                      <a:rPr lang="en-US" altLang="zh-CN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𝟐</m:t>
                    </m:r>
                    <m:r>
                      <a:rPr lang="en-US" altLang="zh-CN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𝒎</m:t>
                    </m:r>
                    <m:r>
                      <a:rPr lang="zh-CN" altLang="en-US" sz="20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之前</m:t>
                    </m:r>
                  </m:oMath>
                </a14:m>
                <a:r>
                  <a:rPr lang="zh-CN" altLang="en-US" sz="2000" b="1" dirty="0">
                    <a:solidFill>
                      <a:srgbClr val="FF0000"/>
                    </a:solidFill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发车，那么在 </a:t>
                </a:r>
                <a14:m>
                  <m:oMath xmlns:m="http://schemas.openxmlformats.org/officeDocument/2006/math">
                    <m:r>
                      <a:rPr lang="en-US" altLang="zh-CN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𝒊</m:t>
                    </m:r>
                    <m:r>
                      <a:rPr lang="en-US" altLang="zh-CN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−</m:t>
                    </m:r>
                    <m:r>
                      <a:rPr lang="en-US" altLang="zh-CN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𝒎</m:t>
                    </m:r>
                    <m:r>
                      <a:rPr lang="zh-CN" altLang="en-US" sz="20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前</m:t>
                    </m:r>
                  </m:oMath>
                </a14:m>
                <a:r>
                  <a:rPr lang="zh-CN" altLang="en-US" sz="2000" b="1" dirty="0">
                    <a:solidFill>
                      <a:srgbClr val="FF0000"/>
                    </a:solidFill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还可以发一趟车。</a:t>
                </a:r>
                <a:endParaRPr lang="en-US" altLang="zh-CN" sz="2000" b="1" dirty="0">
                  <a:solidFill>
                    <a:srgbClr val="FF0000"/>
                  </a:solidFill>
                  <a:latin typeface="华文楷体" panose="02010600040101010101" pitchFamily="2" charset="-122"/>
                  <a:ea typeface="华文楷体" panose="02010600040101010101" pitchFamily="2" charset="-122"/>
                </a:endParaRPr>
              </a:p>
              <a:p>
                <a:pPr/>
                <a:r>
                  <a:rPr lang="zh-CN" altLang="en-US" sz="2000" b="1" dirty="0">
                    <a:solidFill>
                      <a:srgbClr val="FF0000"/>
                    </a:solidFill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由于</a:t>
                </a:r>
                <a14:m>
                  <m:oMath xmlns:m="http://schemas.openxmlformats.org/officeDocument/2006/math">
                    <m:r>
                      <a:rPr lang="en-US" altLang="zh-CN" sz="2000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𝑳</m:t>
                    </m:r>
                    <m:r>
                      <a:rPr lang="en-US" altLang="zh-CN" sz="2000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∗</m:t>
                    </m:r>
                    <m:r>
                      <a:rPr lang="en-US" altLang="zh-CN" sz="2000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𝒎</m:t>
                    </m:r>
                  </m:oMath>
                </a14:m>
                <a:r>
                  <a:rPr lang="zh-CN" altLang="en-US" sz="2000" b="1" dirty="0">
                    <a:solidFill>
                      <a:srgbClr val="FF0000"/>
                    </a:solidFill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太大，还会超时，所以要优化</a:t>
                </a:r>
              </a:p>
            </p:txBody>
          </p:sp>
        </mc:Choice>
        <mc:Fallback>
          <p:sp>
            <p:nvSpPr>
              <p:cNvPr id="2" name="文本框 1">
                <a:extLst>
                  <a:ext uri="{FF2B5EF4-FFF2-40B4-BE49-F238E27FC236}">
                    <a16:creationId xmlns:a16="http://schemas.microsoft.com/office/drawing/2014/main" id="{23A6D5C6-F568-C7F7-5F83-4338072AC7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7325" y="3208352"/>
                <a:ext cx="10170861" cy="3293209"/>
              </a:xfrm>
              <a:prstGeom prst="rect">
                <a:avLst/>
              </a:prstGeom>
              <a:blipFill>
                <a:blip r:embed="rId2"/>
                <a:stretch>
                  <a:fillRect l="-838" t="-1289" b="-221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直接箭头连接符 7">
            <a:extLst>
              <a:ext uri="{FF2B5EF4-FFF2-40B4-BE49-F238E27FC236}">
                <a16:creationId xmlns:a16="http://schemas.microsoft.com/office/drawing/2014/main" id="{995B61CB-B99F-F8CB-48F5-7FA0294C3330}"/>
              </a:ext>
            </a:extLst>
          </p:cNvPr>
          <p:cNvCxnSpPr/>
          <p:nvPr/>
        </p:nvCxnSpPr>
        <p:spPr>
          <a:xfrm>
            <a:off x="1391019" y="2249774"/>
            <a:ext cx="8527143" cy="0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椭圆 9">
            <a:extLst>
              <a:ext uri="{FF2B5EF4-FFF2-40B4-BE49-F238E27FC236}">
                <a16:creationId xmlns:a16="http://schemas.microsoft.com/office/drawing/2014/main" id="{A3B843B5-CFC9-1EA1-733D-FB54129CBF16}"/>
              </a:ext>
            </a:extLst>
          </p:cNvPr>
          <p:cNvSpPr/>
          <p:nvPr/>
        </p:nvSpPr>
        <p:spPr>
          <a:xfrm>
            <a:off x="2094962" y="2068345"/>
            <a:ext cx="362857" cy="362857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96F08E19-F494-6A68-C8BB-38DF28BFE4E5}"/>
                  </a:ext>
                </a:extLst>
              </p:cNvPr>
              <p:cNvSpPr txBox="1"/>
              <p:nvPr/>
            </p:nvSpPr>
            <p:spPr>
              <a:xfrm>
                <a:off x="8561063" y="2436676"/>
                <a:ext cx="52251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3200" b="1" i="1" dirty="0" smtClean="0">
                          <a:latin typeface="Cambria Math" panose="02040503050406030204" pitchFamily="18" charset="0"/>
                        </a:rPr>
                        <m:t>𝒊</m:t>
                      </m:r>
                    </m:oMath>
                  </m:oMathPara>
                </a14:m>
                <a:endParaRPr lang="zh-CN" altLang="en-US" sz="3200" b="1" dirty="0"/>
              </a:p>
            </p:txBody>
          </p:sp>
        </mc:Choice>
        <mc:Fallback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96F08E19-F494-6A68-C8BB-38DF28BFE4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1063" y="2436676"/>
                <a:ext cx="522515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右大括号 12">
            <a:extLst>
              <a:ext uri="{FF2B5EF4-FFF2-40B4-BE49-F238E27FC236}">
                <a16:creationId xmlns:a16="http://schemas.microsoft.com/office/drawing/2014/main" id="{B4B0B39A-11B5-B7B7-354C-3C0735140F2C}"/>
              </a:ext>
            </a:extLst>
          </p:cNvPr>
          <p:cNvSpPr/>
          <p:nvPr/>
        </p:nvSpPr>
        <p:spPr>
          <a:xfrm rot="16200000">
            <a:off x="6778067" y="-172761"/>
            <a:ext cx="251179" cy="3868731"/>
          </a:xfrm>
          <a:prstGeom prst="rightBrace">
            <a:avLst>
              <a:gd name="adj1" fmla="val 51781"/>
              <a:gd name="adj2" fmla="val 50000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文本框 15">
                <a:extLst>
                  <a:ext uri="{FF2B5EF4-FFF2-40B4-BE49-F238E27FC236}">
                    <a16:creationId xmlns:a16="http://schemas.microsoft.com/office/drawing/2014/main" id="{46C3CDD1-4D22-F3C7-3CC1-43DE2C69F85B}"/>
                  </a:ext>
                </a:extLst>
              </p:cNvPr>
              <p:cNvSpPr txBox="1"/>
              <p:nvPr/>
            </p:nvSpPr>
            <p:spPr>
              <a:xfrm>
                <a:off x="5028953" y="2498798"/>
                <a:ext cx="88226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000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altLang="zh-CN" sz="20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altLang="zh-CN" sz="2000" b="1" i="1" smtClean="0">
                          <a:latin typeface="Cambria Math" panose="02040503050406030204" pitchFamily="18" charset="0"/>
                        </a:rPr>
                        <m:t>𝒎</m:t>
                      </m:r>
                    </m:oMath>
                  </m:oMathPara>
                </a14:m>
                <a:endParaRPr lang="zh-CN" altLang="en-US" sz="2000" b="1" dirty="0"/>
              </a:p>
            </p:txBody>
          </p:sp>
        </mc:Choice>
        <mc:Fallback>
          <p:sp>
            <p:nvSpPr>
              <p:cNvPr id="16" name="文本框 15">
                <a:extLst>
                  <a:ext uri="{FF2B5EF4-FFF2-40B4-BE49-F238E27FC236}">
                    <a16:creationId xmlns:a16="http://schemas.microsoft.com/office/drawing/2014/main" id="{46C3CDD1-4D22-F3C7-3CC1-43DE2C69F8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8953" y="2498798"/>
                <a:ext cx="882260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椭圆 16">
            <a:extLst>
              <a:ext uri="{FF2B5EF4-FFF2-40B4-BE49-F238E27FC236}">
                <a16:creationId xmlns:a16="http://schemas.microsoft.com/office/drawing/2014/main" id="{2F686A8A-4AFA-81AE-76B6-5271D1FC5C1A}"/>
              </a:ext>
            </a:extLst>
          </p:cNvPr>
          <p:cNvSpPr/>
          <p:nvPr/>
        </p:nvSpPr>
        <p:spPr>
          <a:xfrm>
            <a:off x="5283557" y="2068344"/>
            <a:ext cx="362857" cy="362857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9" name="图形 18" descr="男人 纯色填充">
            <a:extLst>
              <a:ext uri="{FF2B5EF4-FFF2-40B4-BE49-F238E27FC236}">
                <a16:creationId xmlns:a16="http://schemas.microsoft.com/office/drawing/2014/main" id="{0A65C734-3F9B-82F6-8C60-37212E1BB5A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783040" y="1911671"/>
            <a:ext cx="625917" cy="625917"/>
          </a:xfrm>
          <a:prstGeom prst="rect">
            <a:avLst/>
          </a:prstGeom>
        </p:spPr>
      </p:pic>
      <p:pic>
        <p:nvPicPr>
          <p:cNvPr id="20" name="图形 19" descr="男人 纯色填充">
            <a:extLst>
              <a:ext uri="{FF2B5EF4-FFF2-40B4-BE49-F238E27FC236}">
                <a16:creationId xmlns:a16="http://schemas.microsoft.com/office/drawing/2014/main" id="{0EE2C623-A58C-AAD1-300D-DCDCCD5DDF0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886370" y="1899514"/>
            <a:ext cx="625917" cy="625917"/>
          </a:xfrm>
          <a:prstGeom prst="rect">
            <a:avLst/>
          </a:prstGeom>
        </p:spPr>
      </p:pic>
      <p:pic>
        <p:nvPicPr>
          <p:cNvPr id="21" name="图形 20" descr="男人 纯色填充">
            <a:extLst>
              <a:ext uri="{FF2B5EF4-FFF2-40B4-BE49-F238E27FC236}">
                <a16:creationId xmlns:a16="http://schemas.microsoft.com/office/drawing/2014/main" id="{F0E74062-8962-C18A-CAE8-C094748BC08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3377008" y="1881690"/>
            <a:ext cx="625917" cy="625917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2" name="文本框 21">
                <a:extLst>
                  <a:ext uri="{FF2B5EF4-FFF2-40B4-BE49-F238E27FC236}">
                    <a16:creationId xmlns:a16="http://schemas.microsoft.com/office/drawing/2014/main" id="{29569F8D-7058-7961-6E2C-B358D11B2AD3}"/>
                  </a:ext>
                </a:extLst>
              </p:cNvPr>
              <p:cNvSpPr txBox="1"/>
              <p:nvPr/>
            </p:nvSpPr>
            <p:spPr>
              <a:xfrm>
                <a:off x="1486794" y="2476139"/>
                <a:ext cx="1517183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000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altLang="zh-CN" sz="20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altLang="zh-CN" sz="20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altLang="zh-CN" sz="2000" b="1" i="1" smtClean="0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altLang="zh-CN" sz="2000" b="1" i="1" smtClean="0">
                          <a:latin typeface="Cambria Math" panose="02040503050406030204" pitchFamily="18" charset="0"/>
                        </a:rPr>
                        <m:t>𝒎</m:t>
                      </m:r>
                    </m:oMath>
                  </m:oMathPara>
                </a14:m>
                <a:endParaRPr lang="zh-CN" altLang="en-US" sz="2000" b="1" dirty="0"/>
              </a:p>
            </p:txBody>
          </p:sp>
        </mc:Choice>
        <mc:Fallback>
          <p:sp>
            <p:nvSpPr>
              <p:cNvPr id="22" name="文本框 21">
                <a:extLst>
                  <a:ext uri="{FF2B5EF4-FFF2-40B4-BE49-F238E27FC236}">
                    <a16:creationId xmlns:a16="http://schemas.microsoft.com/office/drawing/2014/main" id="{29569F8D-7058-7961-6E2C-B358D11B2A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6794" y="2476139"/>
                <a:ext cx="1517183" cy="40011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4" name="图形 23" descr="巴士 纯色填充">
            <a:extLst>
              <a:ext uri="{FF2B5EF4-FFF2-40B4-BE49-F238E27FC236}">
                <a16:creationId xmlns:a16="http://schemas.microsoft.com/office/drawing/2014/main" id="{04371DFF-E442-A5BD-DC85-42AA09E3E8BA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8365120" y="1784453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83688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接连接符 5">
            <a:extLst>
              <a:ext uri="{FF2B5EF4-FFF2-40B4-BE49-F238E27FC236}">
                <a16:creationId xmlns:a16="http://schemas.microsoft.com/office/drawing/2014/main" id="{2D3E6E04-7E6C-FACD-9283-2A6CEC866F92}"/>
              </a:ext>
            </a:extLst>
          </p:cNvPr>
          <p:cNvCxnSpPr/>
          <p:nvPr/>
        </p:nvCxnSpPr>
        <p:spPr>
          <a:xfrm>
            <a:off x="905238" y="893664"/>
            <a:ext cx="0" cy="291094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>
            <a:extLst>
              <a:ext uri="{FF2B5EF4-FFF2-40B4-BE49-F238E27FC236}">
                <a16:creationId xmlns:a16="http://schemas.microsoft.com/office/drawing/2014/main" id="{D4D2B5C4-96D2-8A2E-70F0-69360AD71D5F}"/>
              </a:ext>
            </a:extLst>
          </p:cNvPr>
          <p:cNvSpPr txBox="1"/>
          <p:nvPr/>
        </p:nvSpPr>
        <p:spPr>
          <a:xfrm>
            <a:off x="905238" y="839156"/>
            <a:ext cx="6697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/>
              <a:t>分析：</a:t>
            </a:r>
            <a:r>
              <a:rPr lang="en-US" altLang="zh-CN" sz="2000" b="1" dirty="0"/>
              <a:t>T4</a:t>
            </a:r>
            <a:r>
              <a:rPr lang="zh-CN" altLang="en-US" sz="2000" b="1" dirty="0"/>
              <a:t>：摆渡车  </a:t>
            </a:r>
            <a:r>
              <a:rPr lang="en-US" altLang="zh-CN" sz="2000" b="1" dirty="0">
                <a:solidFill>
                  <a:srgbClr val="FF0000"/>
                </a:solidFill>
              </a:rPr>
              <a:t>[NOIP2018 </a:t>
            </a:r>
            <a:r>
              <a:rPr lang="zh-CN" altLang="en-US" sz="2000" b="1" dirty="0">
                <a:solidFill>
                  <a:srgbClr val="FF0000"/>
                </a:solidFill>
              </a:rPr>
              <a:t>普及组</a:t>
            </a:r>
            <a:r>
              <a:rPr lang="en-US" altLang="zh-CN" sz="2000" b="1" dirty="0">
                <a:solidFill>
                  <a:srgbClr val="FF0000"/>
                </a:solidFill>
              </a:rPr>
              <a:t>] T3</a:t>
            </a:r>
            <a:endParaRPr lang="zh-CN" altLang="en-US" sz="2000" b="1" dirty="0">
              <a:solidFill>
                <a:srgbClr val="FF0000"/>
              </a:solidFill>
            </a:endParaRPr>
          </a:p>
        </p:txBody>
      </p:sp>
      <p:cxnSp>
        <p:nvCxnSpPr>
          <p:cNvPr id="8" name="直接箭头连接符 7">
            <a:extLst>
              <a:ext uri="{FF2B5EF4-FFF2-40B4-BE49-F238E27FC236}">
                <a16:creationId xmlns:a16="http://schemas.microsoft.com/office/drawing/2014/main" id="{995B61CB-B99F-F8CB-48F5-7FA0294C3330}"/>
              </a:ext>
            </a:extLst>
          </p:cNvPr>
          <p:cNvCxnSpPr/>
          <p:nvPr/>
        </p:nvCxnSpPr>
        <p:spPr>
          <a:xfrm>
            <a:off x="1391019" y="2249774"/>
            <a:ext cx="8527143" cy="0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椭圆 9">
            <a:extLst>
              <a:ext uri="{FF2B5EF4-FFF2-40B4-BE49-F238E27FC236}">
                <a16:creationId xmlns:a16="http://schemas.microsoft.com/office/drawing/2014/main" id="{A3B843B5-CFC9-1EA1-733D-FB54129CBF16}"/>
              </a:ext>
            </a:extLst>
          </p:cNvPr>
          <p:cNvSpPr/>
          <p:nvPr/>
        </p:nvSpPr>
        <p:spPr>
          <a:xfrm>
            <a:off x="2094962" y="2068345"/>
            <a:ext cx="362857" cy="362857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右大括号 12">
            <a:extLst>
              <a:ext uri="{FF2B5EF4-FFF2-40B4-BE49-F238E27FC236}">
                <a16:creationId xmlns:a16="http://schemas.microsoft.com/office/drawing/2014/main" id="{B4B0B39A-11B5-B7B7-354C-3C0735140F2C}"/>
              </a:ext>
            </a:extLst>
          </p:cNvPr>
          <p:cNvSpPr/>
          <p:nvPr/>
        </p:nvSpPr>
        <p:spPr>
          <a:xfrm rot="16200000">
            <a:off x="8316964" y="1366134"/>
            <a:ext cx="231896" cy="810221"/>
          </a:xfrm>
          <a:prstGeom prst="rightBrace">
            <a:avLst>
              <a:gd name="adj1" fmla="val 51781"/>
              <a:gd name="adj2" fmla="val 50000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0" name="图形 19" descr="男人 纯色填充">
            <a:extLst>
              <a:ext uri="{FF2B5EF4-FFF2-40B4-BE49-F238E27FC236}">
                <a16:creationId xmlns:a16="http://schemas.microsoft.com/office/drawing/2014/main" id="{0EE2C623-A58C-AAD1-300D-DCDCCD5DDF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25063" y="1913130"/>
            <a:ext cx="625917" cy="625917"/>
          </a:xfrm>
          <a:prstGeom prst="rect">
            <a:avLst/>
          </a:prstGeom>
        </p:spPr>
      </p:pic>
      <p:pic>
        <p:nvPicPr>
          <p:cNvPr id="21" name="图形 20" descr="男人 纯色填充">
            <a:extLst>
              <a:ext uri="{FF2B5EF4-FFF2-40B4-BE49-F238E27FC236}">
                <a16:creationId xmlns:a16="http://schemas.microsoft.com/office/drawing/2014/main" id="{F0E74062-8962-C18A-CAE8-C094748BC0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377008" y="1881690"/>
            <a:ext cx="625917" cy="625917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2" name="文本框 21">
                <a:extLst>
                  <a:ext uri="{FF2B5EF4-FFF2-40B4-BE49-F238E27FC236}">
                    <a16:creationId xmlns:a16="http://schemas.microsoft.com/office/drawing/2014/main" id="{29569F8D-7058-7961-6E2C-B358D11B2AD3}"/>
                  </a:ext>
                </a:extLst>
              </p:cNvPr>
              <p:cNvSpPr txBox="1"/>
              <p:nvPr/>
            </p:nvSpPr>
            <p:spPr>
              <a:xfrm>
                <a:off x="7674320" y="1164472"/>
                <a:ext cx="1517183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000" b="1" i="1" smtClean="0">
                          <a:latin typeface="Cambria Math" panose="02040503050406030204" pitchFamily="18" charset="0"/>
                        </a:rPr>
                        <m:t>𝒎</m:t>
                      </m:r>
                    </m:oMath>
                  </m:oMathPara>
                </a14:m>
                <a:endParaRPr lang="zh-CN" altLang="en-US" sz="2000" b="1" dirty="0"/>
              </a:p>
            </p:txBody>
          </p:sp>
        </mc:Choice>
        <mc:Fallback>
          <p:sp>
            <p:nvSpPr>
              <p:cNvPr id="22" name="文本框 21">
                <a:extLst>
                  <a:ext uri="{FF2B5EF4-FFF2-40B4-BE49-F238E27FC236}">
                    <a16:creationId xmlns:a16="http://schemas.microsoft.com/office/drawing/2014/main" id="{29569F8D-7058-7961-6E2C-B358D11B2A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4320" y="1164472"/>
                <a:ext cx="1517183" cy="40011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文本框 3">
            <a:extLst>
              <a:ext uri="{FF2B5EF4-FFF2-40B4-BE49-F238E27FC236}">
                <a16:creationId xmlns:a16="http://schemas.microsoft.com/office/drawing/2014/main" id="{6C59737C-3650-AA5A-3702-12002DEE16C8}"/>
              </a:ext>
            </a:extLst>
          </p:cNvPr>
          <p:cNvSpPr txBox="1"/>
          <p:nvPr/>
        </p:nvSpPr>
        <p:spPr>
          <a:xfrm>
            <a:off x="1079148" y="4053613"/>
            <a:ext cx="10314860" cy="230832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zh-CN" altLang="en-US" sz="18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优化方法</a:t>
            </a:r>
            <a:r>
              <a:rPr lang="en-US" altLang="zh-CN" sz="18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1</a:t>
            </a:r>
            <a:r>
              <a:rPr lang="zh-CN" altLang="en-US" sz="18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：压缩区间</a:t>
            </a:r>
            <a:endParaRPr lang="en-US" altLang="zh-CN" sz="18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zh-CN" altLang="en-US" sz="18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观察数据集：时间跨度较大，但是摆渡车往返一趟时间较短 </a:t>
            </a:r>
            <a:r>
              <a:rPr lang="en-US" altLang="zh-CN" sz="18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, </a:t>
            </a:r>
            <a:r>
              <a:rPr lang="zh-CN" altLang="en-US" sz="18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那么中间一些间隔就可以缩短</a:t>
            </a:r>
          </a:p>
          <a:p>
            <a:r>
              <a:rPr lang="zh-CN" altLang="en-US" sz="18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比如：</a:t>
            </a:r>
            <a:r>
              <a:rPr lang="en-US" altLang="zh-CN" sz="18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100 - 500 </a:t>
            </a:r>
            <a:r>
              <a:rPr lang="zh-CN" altLang="en-US" sz="18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这段时间，往返时间只有</a:t>
            </a:r>
            <a:r>
              <a:rPr lang="en-US" altLang="zh-CN" sz="18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10 </a:t>
            </a:r>
            <a:r>
              <a:rPr lang="zh-CN" altLang="en-US" sz="18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那可以压缩至 </a:t>
            </a:r>
            <a:r>
              <a:rPr lang="en-US" altLang="zh-CN" sz="18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100 - 120</a:t>
            </a:r>
            <a:r>
              <a:rPr lang="zh-CN" altLang="en-US" sz="18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这段时间为什么呢？</a:t>
            </a:r>
            <a:endParaRPr lang="en-US" altLang="zh-CN" sz="18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zh-CN" altLang="en-US" sz="18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因为如果你在</a:t>
            </a:r>
            <a:r>
              <a:rPr lang="en-US" altLang="zh-CN" sz="18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120</a:t>
            </a:r>
            <a:r>
              <a:rPr lang="zh-CN" altLang="en-US" sz="18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时刻发车，那么上一趟必须</a:t>
            </a:r>
            <a:r>
              <a:rPr lang="en-US" altLang="zh-CN" sz="18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110</a:t>
            </a:r>
            <a:r>
              <a:rPr lang="zh-CN" altLang="en-US" sz="18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时刻前必须发车，可以选择 </a:t>
            </a:r>
            <a:r>
              <a:rPr lang="en-US" altLang="zh-CN" sz="18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100-110</a:t>
            </a:r>
            <a:r>
              <a:rPr lang="zh-CN" altLang="en-US" sz="18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之间任何区间发车</a:t>
            </a:r>
          </a:p>
          <a:p>
            <a:r>
              <a:rPr lang="zh-CN" altLang="en-US" sz="18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为什么不选择 </a:t>
            </a:r>
            <a:r>
              <a:rPr lang="en-US" altLang="zh-CN" sz="18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100</a:t>
            </a:r>
            <a:r>
              <a:rPr lang="zh-CN" altLang="en-US" sz="18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之前呢， 假设</a:t>
            </a:r>
            <a:r>
              <a:rPr lang="en-US" altLang="zh-CN" sz="18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99</a:t>
            </a:r>
            <a:r>
              <a:rPr lang="zh-CN" altLang="en-US" sz="18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发车，那么 </a:t>
            </a:r>
            <a:r>
              <a:rPr lang="en-US" altLang="zh-CN" sz="18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100-120</a:t>
            </a:r>
            <a:r>
              <a:rPr lang="zh-CN" altLang="en-US" sz="18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这个区间的人必须等到</a:t>
            </a:r>
            <a:r>
              <a:rPr lang="en-US" altLang="zh-CN" sz="18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120</a:t>
            </a:r>
            <a:r>
              <a:rPr lang="zh-CN" altLang="en-US" sz="18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才能发车，而这个区间还可以继续发一辆车 </a:t>
            </a:r>
          </a:p>
          <a:p>
            <a:endParaRPr lang="zh-CN" altLang="en-US" sz="18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zh-CN" altLang="en-US" sz="18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所以压缩至两个往返时间即可 ， 计算偏移量，排序后重新更新出发时间 即可。 </a:t>
            </a:r>
          </a:p>
        </p:txBody>
      </p:sp>
      <p:cxnSp>
        <p:nvCxnSpPr>
          <p:cNvPr id="5" name="直接箭头连接符 4">
            <a:extLst>
              <a:ext uri="{FF2B5EF4-FFF2-40B4-BE49-F238E27FC236}">
                <a16:creationId xmlns:a16="http://schemas.microsoft.com/office/drawing/2014/main" id="{62C57910-3B9C-70C4-B08D-9994E09DF8DA}"/>
              </a:ext>
            </a:extLst>
          </p:cNvPr>
          <p:cNvCxnSpPr/>
          <p:nvPr/>
        </p:nvCxnSpPr>
        <p:spPr>
          <a:xfrm>
            <a:off x="1431542" y="3242408"/>
            <a:ext cx="8527143" cy="0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椭圆 8">
            <a:extLst>
              <a:ext uri="{FF2B5EF4-FFF2-40B4-BE49-F238E27FC236}">
                <a16:creationId xmlns:a16="http://schemas.microsoft.com/office/drawing/2014/main" id="{162CF4E1-9EF6-5098-D4F3-C3EAF27F54A1}"/>
              </a:ext>
            </a:extLst>
          </p:cNvPr>
          <p:cNvSpPr/>
          <p:nvPr/>
        </p:nvSpPr>
        <p:spPr>
          <a:xfrm>
            <a:off x="2135485" y="3060979"/>
            <a:ext cx="362857" cy="362857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右大括号 11">
            <a:extLst>
              <a:ext uri="{FF2B5EF4-FFF2-40B4-BE49-F238E27FC236}">
                <a16:creationId xmlns:a16="http://schemas.microsoft.com/office/drawing/2014/main" id="{693F4AC9-42EF-2B24-D900-0F63578DA032}"/>
              </a:ext>
            </a:extLst>
          </p:cNvPr>
          <p:cNvSpPr/>
          <p:nvPr/>
        </p:nvSpPr>
        <p:spPr>
          <a:xfrm rot="16200000">
            <a:off x="5362039" y="2382917"/>
            <a:ext cx="231896" cy="810221"/>
          </a:xfrm>
          <a:prstGeom prst="rightBrace">
            <a:avLst>
              <a:gd name="adj1" fmla="val 51781"/>
              <a:gd name="adj2" fmla="val 50000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4" name="图形 13" descr="男人 纯色填充">
            <a:extLst>
              <a:ext uri="{FF2B5EF4-FFF2-40B4-BE49-F238E27FC236}">
                <a16:creationId xmlns:a16="http://schemas.microsoft.com/office/drawing/2014/main" id="{C0C27038-5D2E-CF80-C645-D2044826DC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70138" y="2929913"/>
            <a:ext cx="625917" cy="625917"/>
          </a:xfrm>
          <a:prstGeom prst="rect">
            <a:avLst/>
          </a:prstGeom>
        </p:spPr>
      </p:pic>
      <p:pic>
        <p:nvPicPr>
          <p:cNvPr id="15" name="图形 14" descr="男人 纯色填充">
            <a:extLst>
              <a:ext uri="{FF2B5EF4-FFF2-40B4-BE49-F238E27FC236}">
                <a16:creationId xmlns:a16="http://schemas.microsoft.com/office/drawing/2014/main" id="{96803583-67E7-8F98-7E3C-E72708224A0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417531" y="2874324"/>
            <a:ext cx="625917" cy="625917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8" name="文本框 17">
                <a:extLst>
                  <a:ext uri="{FF2B5EF4-FFF2-40B4-BE49-F238E27FC236}">
                    <a16:creationId xmlns:a16="http://schemas.microsoft.com/office/drawing/2014/main" id="{54E01F49-7E78-86FD-04FF-5FF5E63C8478}"/>
                  </a:ext>
                </a:extLst>
              </p:cNvPr>
              <p:cNvSpPr txBox="1"/>
              <p:nvPr/>
            </p:nvSpPr>
            <p:spPr>
              <a:xfrm>
                <a:off x="4719395" y="2287982"/>
                <a:ext cx="1517183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000" b="1" i="1" smtClean="0">
                          <a:latin typeface="Cambria Math" panose="02040503050406030204" pitchFamily="18" charset="0"/>
                        </a:rPr>
                        <m:t>𝒎</m:t>
                      </m:r>
                    </m:oMath>
                  </m:oMathPara>
                </a14:m>
                <a:endParaRPr lang="zh-CN" altLang="en-US" sz="2000" b="1" dirty="0"/>
              </a:p>
            </p:txBody>
          </p:sp>
        </mc:Choice>
        <mc:Fallback>
          <p:sp>
            <p:nvSpPr>
              <p:cNvPr id="18" name="文本框 17">
                <a:extLst>
                  <a:ext uri="{FF2B5EF4-FFF2-40B4-BE49-F238E27FC236}">
                    <a16:creationId xmlns:a16="http://schemas.microsoft.com/office/drawing/2014/main" id="{54E01F49-7E78-86FD-04FF-5FF5E63C84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9395" y="2287982"/>
                <a:ext cx="1517183" cy="40011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914557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接连接符 5">
            <a:extLst>
              <a:ext uri="{FF2B5EF4-FFF2-40B4-BE49-F238E27FC236}">
                <a16:creationId xmlns:a16="http://schemas.microsoft.com/office/drawing/2014/main" id="{2D3E6E04-7E6C-FACD-9283-2A6CEC866F92}"/>
              </a:ext>
            </a:extLst>
          </p:cNvPr>
          <p:cNvCxnSpPr/>
          <p:nvPr/>
        </p:nvCxnSpPr>
        <p:spPr>
          <a:xfrm>
            <a:off x="905238" y="893664"/>
            <a:ext cx="0" cy="291094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>
            <a:extLst>
              <a:ext uri="{FF2B5EF4-FFF2-40B4-BE49-F238E27FC236}">
                <a16:creationId xmlns:a16="http://schemas.microsoft.com/office/drawing/2014/main" id="{D4D2B5C4-96D2-8A2E-70F0-69360AD71D5F}"/>
              </a:ext>
            </a:extLst>
          </p:cNvPr>
          <p:cNvSpPr txBox="1"/>
          <p:nvPr/>
        </p:nvSpPr>
        <p:spPr>
          <a:xfrm>
            <a:off x="905238" y="839156"/>
            <a:ext cx="6697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/>
              <a:t>分析：</a:t>
            </a:r>
            <a:r>
              <a:rPr lang="en-US" altLang="zh-CN" sz="2000" b="1" dirty="0"/>
              <a:t>T4</a:t>
            </a:r>
            <a:r>
              <a:rPr lang="zh-CN" altLang="en-US" sz="2000" b="1" dirty="0"/>
              <a:t>：摆渡车  </a:t>
            </a:r>
            <a:r>
              <a:rPr lang="en-US" altLang="zh-CN" sz="2000" b="1" dirty="0">
                <a:solidFill>
                  <a:srgbClr val="FF0000"/>
                </a:solidFill>
              </a:rPr>
              <a:t>[NOIP2018 </a:t>
            </a:r>
            <a:r>
              <a:rPr lang="zh-CN" altLang="en-US" sz="2000" b="1" dirty="0">
                <a:solidFill>
                  <a:srgbClr val="FF0000"/>
                </a:solidFill>
              </a:rPr>
              <a:t>普及组</a:t>
            </a:r>
            <a:r>
              <a:rPr lang="en-US" altLang="zh-CN" sz="2000" b="1" dirty="0">
                <a:solidFill>
                  <a:srgbClr val="FF0000"/>
                </a:solidFill>
              </a:rPr>
              <a:t>] T3</a:t>
            </a:r>
            <a:endParaRPr lang="zh-CN" altLang="en-US" sz="2000" b="1" dirty="0">
              <a:solidFill>
                <a:srgbClr val="FF0000"/>
              </a:solidFill>
            </a:endParaRPr>
          </a:p>
        </p:txBody>
      </p:sp>
      <p:cxnSp>
        <p:nvCxnSpPr>
          <p:cNvPr id="8" name="直接箭头连接符 7">
            <a:extLst>
              <a:ext uri="{FF2B5EF4-FFF2-40B4-BE49-F238E27FC236}">
                <a16:creationId xmlns:a16="http://schemas.microsoft.com/office/drawing/2014/main" id="{995B61CB-B99F-F8CB-48F5-7FA0294C3330}"/>
              </a:ext>
            </a:extLst>
          </p:cNvPr>
          <p:cNvCxnSpPr/>
          <p:nvPr/>
        </p:nvCxnSpPr>
        <p:spPr>
          <a:xfrm>
            <a:off x="1391019" y="2249774"/>
            <a:ext cx="8527143" cy="0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椭圆 9">
            <a:extLst>
              <a:ext uri="{FF2B5EF4-FFF2-40B4-BE49-F238E27FC236}">
                <a16:creationId xmlns:a16="http://schemas.microsoft.com/office/drawing/2014/main" id="{A3B843B5-CFC9-1EA1-733D-FB54129CBF16}"/>
              </a:ext>
            </a:extLst>
          </p:cNvPr>
          <p:cNvSpPr/>
          <p:nvPr/>
        </p:nvSpPr>
        <p:spPr>
          <a:xfrm>
            <a:off x="2094962" y="2068345"/>
            <a:ext cx="362857" cy="362857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右大括号 12">
            <a:extLst>
              <a:ext uri="{FF2B5EF4-FFF2-40B4-BE49-F238E27FC236}">
                <a16:creationId xmlns:a16="http://schemas.microsoft.com/office/drawing/2014/main" id="{B4B0B39A-11B5-B7B7-354C-3C0735140F2C}"/>
              </a:ext>
            </a:extLst>
          </p:cNvPr>
          <p:cNvSpPr/>
          <p:nvPr/>
        </p:nvSpPr>
        <p:spPr>
          <a:xfrm rot="16200000">
            <a:off x="8316964" y="1366134"/>
            <a:ext cx="231896" cy="810221"/>
          </a:xfrm>
          <a:prstGeom prst="rightBrace">
            <a:avLst>
              <a:gd name="adj1" fmla="val 51781"/>
              <a:gd name="adj2" fmla="val 50000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0" name="图形 19" descr="男人 纯色填充">
            <a:extLst>
              <a:ext uri="{FF2B5EF4-FFF2-40B4-BE49-F238E27FC236}">
                <a16:creationId xmlns:a16="http://schemas.microsoft.com/office/drawing/2014/main" id="{0EE2C623-A58C-AAD1-300D-DCDCCD5DDF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25063" y="1913130"/>
            <a:ext cx="625917" cy="625917"/>
          </a:xfrm>
          <a:prstGeom prst="rect">
            <a:avLst/>
          </a:prstGeom>
        </p:spPr>
      </p:pic>
      <p:pic>
        <p:nvPicPr>
          <p:cNvPr id="21" name="图形 20" descr="男人 纯色填充">
            <a:extLst>
              <a:ext uri="{FF2B5EF4-FFF2-40B4-BE49-F238E27FC236}">
                <a16:creationId xmlns:a16="http://schemas.microsoft.com/office/drawing/2014/main" id="{F0E74062-8962-C18A-CAE8-C094748BC0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377008" y="1881690"/>
            <a:ext cx="625917" cy="625917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2" name="文本框 21">
                <a:extLst>
                  <a:ext uri="{FF2B5EF4-FFF2-40B4-BE49-F238E27FC236}">
                    <a16:creationId xmlns:a16="http://schemas.microsoft.com/office/drawing/2014/main" id="{29569F8D-7058-7961-6E2C-B358D11B2AD3}"/>
                  </a:ext>
                </a:extLst>
              </p:cNvPr>
              <p:cNvSpPr txBox="1"/>
              <p:nvPr/>
            </p:nvSpPr>
            <p:spPr>
              <a:xfrm>
                <a:off x="7674320" y="1164472"/>
                <a:ext cx="1517183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000" b="1" i="1" smtClean="0">
                          <a:latin typeface="Cambria Math" panose="02040503050406030204" pitchFamily="18" charset="0"/>
                        </a:rPr>
                        <m:t>𝒎</m:t>
                      </m:r>
                    </m:oMath>
                  </m:oMathPara>
                </a14:m>
                <a:endParaRPr lang="zh-CN" altLang="en-US" sz="2000" b="1" dirty="0"/>
              </a:p>
            </p:txBody>
          </p:sp>
        </mc:Choice>
        <mc:Fallback>
          <p:sp>
            <p:nvSpPr>
              <p:cNvPr id="22" name="文本框 21">
                <a:extLst>
                  <a:ext uri="{FF2B5EF4-FFF2-40B4-BE49-F238E27FC236}">
                    <a16:creationId xmlns:a16="http://schemas.microsoft.com/office/drawing/2014/main" id="{29569F8D-7058-7961-6E2C-B358D11B2A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4320" y="1164472"/>
                <a:ext cx="1517183" cy="40011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直接箭头连接符 4">
            <a:extLst>
              <a:ext uri="{FF2B5EF4-FFF2-40B4-BE49-F238E27FC236}">
                <a16:creationId xmlns:a16="http://schemas.microsoft.com/office/drawing/2014/main" id="{62C57910-3B9C-70C4-B08D-9994E09DF8DA}"/>
              </a:ext>
            </a:extLst>
          </p:cNvPr>
          <p:cNvCxnSpPr/>
          <p:nvPr/>
        </p:nvCxnSpPr>
        <p:spPr>
          <a:xfrm>
            <a:off x="1431542" y="3242408"/>
            <a:ext cx="8527143" cy="0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椭圆 8">
            <a:extLst>
              <a:ext uri="{FF2B5EF4-FFF2-40B4-BE49-F238E27FC236}">
                <a16:creationId xmlns:a16="http://schemas.microsoft.com/office/drawing/2014/main" id="{162CF4E1-9EF6-5098-D4F3-C3EAF27F54A1}"/>
              </a:ext>
            </a:extLst>
          </p:cNvPr>
          <p:cNvSpPr/>
          <p:nvPr/>
        </p:nvSpPr>
        <p:spPr>
          <a:xfrm>
            <a:off x="2135485" y="3060979"/>
            <a:ext cx="362857" cy="362857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右大括号 11">
            <a:extLst>
              <a:ext uri="{FF2B5EF4-FFF2-40B4-BE49-F238E27FC236}">
                <a16:creationId xmlns:a16="http://schemas.microsoft.com/office/drawing/2014/main" id="{693F4AC9-42EF-2B24-D900-0F63578DA032}"/>
              </a:ext>
            </a:extLst>
          </p:cNvPr>
          <p:cNvSpPr/>
          <p:nvPr/>
        </p:nvSpPr>
        <p:spPr>
          <a:xfrm rot="16200000">
            <a:off x="5362039" y="2382917"/>
            <a:ext cx="231896" cy="810221"/>
          </a:xfrm>
          <a:prstGeom prst="rightBrace">
            <a:avLst>
              <a:gd name="adj1" fmla="val 51781"/>
              <a:gd name="adj2" fmla="val 50000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4" name="图形 13" descr="男人 纯色填充">
            <a:extLst>
              <a:ext uri="{FF2B5EF4-FFF2-40B4-BE49-F238E27FC236}">
                <a16:creationId xmlns:a16="http://schemas.microsoft.com/office/drawing/2014/main" id="{C0C27038-5D2E-CF80-C645-D2044826DC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70138" y="2929913"/>
            <a:ext cx="625917" cy="625917"/>
          </a:xfrm>
          <a:prstGeom prst="rect">
            <a:avLst/>
          </a:prstGeom>
        </p:spPr>
      </p:pic>
      <p:pic>
        <p:nvPicPr>
          <p:cNvPr id="15" name="图形 14" descr="男人 纯色填充">
            <a:extLst>
              <a:ext uri="{FF2B5EF4-FFF2-40B4-BE49-F238E27FC236}">
                <a16:creationId xmlns:a16="http://schemas.microsoft.com/office/drawing/2014/main" id="{96803583-67E7-8F98-7E3C-E72708224A0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417531" y="2874324"/>
            <a:ext cx="625917" cy="625917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8" name="文本框 17">
                <a:extLst>
                  <a:ext uri="{FF2B5EF4-FFF2-40B4-BE49-F238E27FC236}">
                    <a16:creationId xmlns:a16="http://schemas.microsoft.com/office/drawing/2014/main" id="{54E01F49-7E78-86FD-04FF-5FF5E63C8478}"/>
                  </a:ext>
                </a:extLst>
              </p:cNvPr>
              <p:cNvSpPr txBox="1"/>
              <p:nvPr/>
            </p:nvSpPr>
            <p:spPr>
              <a:xfrm>
                <a:off x="4719395" y="2287982"/>
                <a:ext cx="1517183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000" b="1" i="1" smtClean="0">
                          <a:latin typeface="Cambria Math" panose="02040503050406030204" pitchFamily="18" charset="0"/>
                        </a:rPr>
                        <m:t>𝒎</m:t>
                      </m:r>
                    </m:oMath>
                  </m:oMathPara>
                </a14:m>
                <a:endParaRPr lang="zh-CN" altLang="en-US" sz="2000" b="1" dirty="0"/>
              </a:p>
            </p:txBody>
          </p:sp>
        </mc:Choice>
        <mc:Fallback>
          <p:sp>
            <p:nvSpPr>
              <p:cNvPr id="18" name="文本框 17">
                <a:extLst>
                  <a:ext uri="{FF2B5EF4-FFF2-40B4-BE49-F238E27FC236}">
                    <a16:creationId xmlns:a16="http://schemas.microsoft.com/office/drawing/2014/main" id="{54E01F49-7E78-86FD-04FF-5FF5E63C84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9395" y="2287982"/>
                <a:ext cx="1517183" cy="40011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文本框 2">
            <a:extLst>
              <a:ext uri="{FF2B5EF4-FFF2-40B4-BE49-F238E27FC236}">
                <a16:creationId xmlns:a16="http://schemas.microsoft.com/office/drawing/2014/main" id="{0E588239-8555-C020-004D-324A5D26076E}"/>
              </a:ext>
            </a:extLst>
          </p:cNvPr>
          <p:cNvSpPr txBox="1"/>
          <p:nvPr/>
        </p:nvSpPr>
        <p:spPr>
          <a:xfrm>
            <a:off x="658397" y="4232309"/>
            <a:ext cx="4603498" cy="224676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defTabSz="360000"/>
            <a:r>
              <a:rPr lang="sv-SE" altLang="zh-CN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sort</a:t>
            </a:r>
            <a:r>
              <a:rPr lang="sv-SE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sv-SE" altLang="zh-CN" sz="14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arr</a:t>
            </a:r>
            <a:r>
              <a:rPr lang="sv-SE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+</a:t>
            </a:r>
            <a:r>
              <a:rPr lang="sv-SE" altLang="zh-CN" sz="1400" b="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1</a:t>
            </a:r>
            <a:r>
              <a:rPr lang="sv-SE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sv-SE" altLang="zh-CN" sz="14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arr </a:t>
            </a:r>
            <a:r>
              <a:rPr lang="sv-SE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+</a:t>
            </a:r>
            <a:r>
              <a:rPr lang="sv-SE" altLang="zh-CN" sz="14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n </a:t>
            </a:r>
            <a:r>
              <a:rPr lang="sv-SE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+</a:t>
            </a:r>
            <a:r>
              <a:rPr lang="sv-SE" altLang="zh-CN" sz="14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sv-SE" altLang="zh-CN" sz="1400" b="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1</a:t>
            </a:r>
            <a:r>
              <a:rPr lang="sv-SE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);</a:t>
            </a:r>
            <a:endParaRPr lang="sv-SE" altLang="zh-CN" sz="14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defTabSz="360000"/>
            <a:r>
              <a:rPr lang="en-US" altLang="zh-CN" sz="1400" b="0" dirty="0">
                <a:solidFill>
                  <a:srgbClr val="8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altLang="zh-CN" sz="14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offset </a:t>
            </a:r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</a:t>
            </a:r>
            <a:r>
              <a:rPr lang="en-US" altLang="zh-CN" sz="14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400" b="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0</a:t>
            </a:r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  <a:endParaRPr lang="en-US" altLang="zh-CN" sz="14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defTabSz="360000"/>
            <a:r>
              <a:rPr lang="en-US" altLang="zh-CN" sz="1400" b="0" dirty="0">
                <a:solidFill>
                  <a:srgbClr val="8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altLang="zh-CN" sz="14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last </a:t>
            </a:r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</a:t>
            </a:r>
            <a:r>
              <a:rPr lang="en-US" altLang="zh-CN" sz="14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400" b="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0</a:t>
            </a:r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  <a:endParaRPr lang="en-US" altLang="zh-CN" sz="14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defTabSz="360000"/>
            <a:r>
              <a:rPr lang="nn-NO" altLang="zh-CN" sz="14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for</a:t>
            </a:r>
            <a:r>
              <a:rPr lang="nn-NO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nn-NO" altLang="zh-CN" sz="1400" b="0" dirty="0">
                <a:solidFill>
                  <a:srgbClr val="8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nn-NO" altLang="zh-CN" sz="14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i </a:t>
            </a:r>
            <a:r>
              <a:rPr lang="nn-NO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</a:t>
            </a:r>
            <a:r>
              <a:rPr lang="nn-NO" altLang="zh-CN" sz="14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nn-NO" altLang="zh-CN" sz="1400" b="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1</a:t>
            </a:r>
            <a:r>
              <a:rPr lang="nn-NO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  <a:r>
              <a:rPr lang="nn-NO" altLang="zh-CN" sz="14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i </a:t>
            </a:r>
            <a:r>
              <a:rPr lang="nn-NO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&lt;=</a:t>
            </a:r>
            <a:r>
              <a:rPr lang="nn-NO" altLang="zh-CN" sz="14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n</a:t>
            </a:r>
            <a:r>
              <a:rPr lang="nn-NO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  <a:r>
              <a:rPr lang="nn-NO" altLang="zh-CN" sz="14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i </a:t>
            </a:r>
            <a:r>
              <a:rPr lang="nn-NO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++)</a:t>
            </a:r>
            <a:r>
              <a:rPr lang="nn-NO" altLang="zh-CN" sz="14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nn-NO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  <a:endParaRPr lang="nn-NO" altLang="zh-CN" sz="14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defTabSz="360000"/>
            <a:r>
              <a:rPr lang="en-US" altLang="zh-CN" sz="14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</a:t>
            </a:r>
            <a:r>
              <a:rPr lang="en-US" altLang="zh-CN" sz="14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if</a:t>
            </a:r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altLang="zh-CN" sz="1400" b="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arr</a:t>
            </a:r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</a:t>
            </a:r>
            <a:r>
              <a:rPr lang="en-US" altLang="zh-CN" sz="1400" b="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</a:t>
            </a:r>
            <a:r>
              <a:rPr lang="en-US" altLang="zh-CN" sz="14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-</a:t>
            </a:r>
            <a:r>
              <a:rPr lang="en-US" altLang="zh-CN" sz="14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last </a:t>
            </a:r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&gt;</a:t>
            </a:r>
            <a:r>
              <a:rPr lang="en-US" altLang="zh-CN" sz="14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400" b="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2</a:t>
            </a:r>
            <a:r>
              <a:rPr lang="en-US" altLang="zh-CN" sz="14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*</a:t>
            </a:r>
            <a:r>
              <a:rPr lang="en-US" altLang="zh-CN" sz="14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m</a:t>
            </a:r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  <a:r>
              <a:rPr lang="en-US" altLang="zh-CN" sz="14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  <a:endParaRPr lang="en-US" altLang="zh-CN" sz="14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defTabSz="360000"/>
            <a:r>
              <a:rPr lang="en-US" altLang="zh-CN" sz="14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	offset </a:t>
            </a:r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+=</a:t>
            </a:r>
            <a:r>
              <a:rPr lang="en-US" altLang="zh-CN" sz="14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altLang="zh-CN" sz="1400" b="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arr</a:t>
            </a:r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</a:t>
            </a:r>
            <a:r>
              <a:rPr lang="en-US" altLang="zh-CN" sz="1400" b="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</a:t>
            </a:r>
            <a:r>
              <a:rPr lang="en-US" altLang="zh-CN" sz="14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-</a:t>
            </a:r>
            <a:r>
              <a:rPr lang="en-US" altLang="zh-CN" sz="14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last </a:t>
            </a:r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-</a:t>
            </a:r>
            <a:r>
              <a:rPr lang="en-US" altLang="zh-CN" sz="14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400" b="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2</a:t>
            </a:r>
            <a:r>
              <a:rPr lang="en-US" altLang="zh-CN" sz="14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*</a:t>
            </a:r>
            <a:r>
              <a:rPr lang="en-US" altLang="zh-CN" sz="14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m</a:t>
            </a:r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);</a:t>
            </a:r>
            <a:endParaRPr lang="en-US" altLang="zh-CN" sz="14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defTabSz="360000"/>
            <a:r>
              <a:rPr lang="zh-CN" altLang="en-US" sz="14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</a:t>
            </a:r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  <a:endParaRPr lang="zh-CN" altLang="en-US" sz="14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defTabSz="360000"/>
            <a:r>
              <a:rPr lang="en-US" altLang="zh-CN" sz="14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last </a:t>
            </a:r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</a:t>
            </a:r>
            <a:r>
              <a:rPr lang="en-US" altLang="zh-CN" sz="14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400" b="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arr</a:t>
            </a:r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</a:t>
            </a:r>
            <a:r>
              <a:rPr lang="en-US" altLang="zh-CN" sz="1400" b="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];</a:t>
            </a:r>
            <a:endParaRPr lang="en-US" altLang="zh-CN" sz="14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defTabSz="360000"/>
            <a:r>
              <a:rPr lang="en-US" altLang="zh-CN" sz="14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</a:t>
            </a:r>
            <a:r>
              <a:rPr lang="en-US" altLang="zh-CN" sz="1400" b="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arr</a:t>
            </a:r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</a:t>
            </a:r>
            <a:r>
              <a:rPr lang="en-US" altLang="zh-CN" sz="1400" b="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</a:t>
            </a:r>
            <a:r>
              <a:rPr lang="en-US" altLang="zh-CN" sz="14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-=</a:t>
            </a:r>
            <a:r>
              <a:rPr lang="en-US" altLang="zh-CN" sz="14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offset</a:t>
            </a:r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  <a:endParaRPr lang="en-US" altLang="zh-CN" sz="14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defTabSz="360000"/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  <a:endParaRPr lang="zh-CN" altLang="en-US" sz="1400" dirty="0"/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038DAB8F-49EC-1AB1-7DC4-38981E8B8709}"/>
              </a:ext>
            </a:extLst>
          </p:cNvPr>
          <p:cNvSpPr txBox="1"/>
          <p:nvPr/>
        </p:nvSpPr>
        <p:spPr>
          <a:xfrm>
            <a:off x="5548574" y="4237542"/>
            <a:ext cx="6136827" cy="181588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defTabSz="360000"/>
            <a:r>
              <a:rPr lang="nn-NO" altLang="zh-CN" sz="16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for</a:t>
            </a:r>
            <a:r>
              <a:rPr lang="nn-NO" altLang="zh-CN" sz="16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nn-NO" altLang="zh-CN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nn-NO" altLang="zh-CN" sz="1600" b="0" dirty="0">
                <a:solidFill>
                  <a:srgbClr val="8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nn-NO" altLang="zh-CN" sz="16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i </a:t>
            </a:r>
            <a:r>
              <a:rPr lang="nn-NO" altLang="zh-CN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</a:t>
            </a:r>
            <a:r>
              <a:rPr lang="nn-NO" altLang="zh-CN" sz="16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nn-NO" altLang="zh-CN" sz="1600" b="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0</a:t>
            </a:r>
            <a:r>
              <a:rPr lang="nn-NO" altLang="zh-CN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  <a:r>
              <a:rPr lang="nn-NO" altLang="zh-CN" sz="16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i </a:t>
            </a:r>
            <a:r>
              <a:rPr lang="nn-NO" altLang="zh-CN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&lt;</a:t>
            </a:r>
            <a:r>
              <a:rPr lang="nn-NO" altLang="zh-CN" sz="16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maxT </a:t>
            </a:r>
            <a:r>
              <a:rPr lang="nn-NO" altLang="zh-CN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+</a:t>
            </a:r>
            <a:r>
              <a:rPr lang="nn-NO" altLang="zh-CN" sz="16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m</a:t>
            </a:r>
            <a:r>
              <a:rPr lang="nn-NO" altLang="zh-CN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  <a:r>
              <a:rPr lang="nn-NO" altLang="zh-CN" sz="16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i</a:t>
            </a:r>
            <a:r>
              <a:rPr lang="nn-NO" altLang="zh-CN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++)</a:t>
            </a:r>
            <a:r>
              <a:rPr lang="nn-NO" altLang="zh-CN" sz="16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nn-NO" altLang="zh-CN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  <a:endParaRPr lang="nn-NO" altLang="zh-CN" sz="16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defTabSz="360000"/>
            <a:r>
              <a:rPr lang="en-US" altLang="zh-CN" sz="16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f</a:t>
            </a:r>
            <a:r>
              <a:rPr lang="en-US" altLang="zh-CN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</a:t>
            </a:r>
            <a:r>
              <a:rPr lang="en-US" altLang="zh-CN" sz="1600" b="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altLang="zh-CN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</a:t>
            </a:r>
            <a:r>
              <a:rPr lang="en-US" altLang="zh-CN" sz="16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</a:t>
            </a:r>
            <a:r>
              <a:rPr lang="en-US" altLang="zh-CN" sz="16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600" b="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cnt</a:t>
            </a:r>
            <a:r>
              <a:rPr lang="en-US" altLang="zh-CN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</a:t>
            </a:r>
            <a:r>
              <a:rPr lang="en-US" altLang="zh-CN" sz="1600" b="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altLang="zh-CN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</a:t>
            </a:r>
            <a:r>
              <a:rPr lang="en-US" altLang="zh-CN" sz="16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*</a:t>
            </a:r>
            <a:r>
              <a:rPr lang="en-US" altLang="zh-CN" sz="16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600" b="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altLang="zh-CN" sz="16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-</a:t>
            </a:r>
            <a:r>
              <a:rPr lang="en-US" altLang="zh-CN" sz="16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sum</a:t>
            </a:r>
            <a:r>
              <a:rPr lang="en-US" altLang="zh-CN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</a:t>
            </a:r>
            <a:r>
              <a:rPr lang="en-US" altLang="zh-CN" sz="1600" b="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altLang="zh-CN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];</a:t>
            </a:r>
            <a:r>
              <a:rPr lang="en-US" altLang="zh-CN" sz="16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600" b="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</a:t>
            </a:r>
            <a:r>
              <a:rPr lang="zh-CN" altLang="en-US" sz="1600" b="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特判边界情况</a:t>
            </a:r>
            <a:r>
              <a:rPr lang="en-US" altLang="zh-CN" sz="1600" b="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.</a:t>
            </a:r>
          </a:p>
          <a:p>
            <a:pPr defTabSz="360000"/>
            <a:r>
              <a:rPr lang="en-US" altLang="zh-CN" sz="16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</a:t>
            </a:r>
            <a:r>
              <a:rPr lang="en-US" altLang="zh-CN" sz="16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for</a:t>
            </a:r>
            <a:r>
              <a:rPr lang="en-US" altLang="zh-CN" sz="16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altLang="zh-CN" sz="1600" b="0" dirty="0">
                <a:solidFill>
                  <a:srgbClr val="8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altLang="zh-CN" sz="16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j </a:t>
            </a:r>
            <a:r>
              <a:rPr lang="en-US" altLang="zh-CN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</a:t>
            </a:r>
            <a:r>
              <a:rPr lang="en-US" altLang="zh-CN" sz="16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max</a:t>
            </a:r>
            <a:r>
              <a:rPr lang="en-US" altLang="zh-CN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altLang="zh-CN" sz="1600" b="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0</a:t>
            </a:r>
            <a:r>
              <a:rPr lang="en-US" altLang="zh-CN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US" altLang="zh-CN" sz="16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600" b="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altLang="zh-CN" sz="16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-</a:t>
            </a:r>
            <a:r>
              <a:rPr lang="en-US" altLang="zh-CN" sz="16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600" b="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2</a:t>
            </a:r>
            <a:r>
              <a:rPr lang="en-US" altLang="zh-CN" sz="16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*</a:t>
            </a:r>
            <a:r>
              <a:rPr lang="en-US" altLang="zh-CN" sz="16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m</a:t>
            </a:r>
            <a:r>
              <a:rPr lang="en-US" altLang="zh-CN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);</a:t>
            </a:r>
            <a:r>
              <a:rPr lang="en-US" altLang="zh-CN" sz="16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j </a:t>
            </a:r>
            <a:r>
              <a:rPr lang="en-US" altLang="zh-CN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&lt;=</a:t>
            </a:r>
            <a:r>
              <a:rPr lang="en-US" altLang="zh-CN" sz="16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600" b="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altLang="zh-CN" sz="16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-</a:t>
            </a:r>
            <a:r>
              <a:rPr lang="en-US" altLang="zh-CN" sz="16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m</a:t>
            </a:r>
            <a:r>
              <a:rPr lang="en-US" altLang="zh-CN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  <a:r>
              <a:rPr lang="en-US" altLang="zh-CN" sz="16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600" b="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j</a:t>
            </a:r>
            <a:r>
              <a:rPr lang="en-US" altLang="zh-CN" sz="1600" b="1" dirty="0" err="1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++</a:t>
            </a:r>
            <a:r>
              <a:rPr lang="en-US" altLang="zh-CN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  <a:r>
              <a:rPr lang="en-US" altLang="zh-CN" sz="16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  <a:endParaRPr lang="en-US" altLang="zh-CN" sz="16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defTabSz="360000"/>
            <a:r>
              <a:rPr lang="nn-NO" altLang="zh-CN" sz="16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	f</a:t>
            </a:r>
            <a:r>
              <a:rPr lang="nn-NO" altLang="zh-CN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</a:t>
            </a:r>
            <a:r>
              <a:rPr lang="nn-NO" altLang="zh-CN" sz="16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nn-NO" altLang="zh-CN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</a:t>
            </a:r>
            <a:r>
              <a:rPr lang="nn-NO" altLang="zh-CN" sz="16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nn-NO" altLang="zh-CN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</a:t>
            </a:r>
            <a:r>
              <a:rPr lang="nn-NO" altLang="zh-CN" sz="16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min</a:t>
            </a:r>
            <a:r>
              <a:rPr lang="nn-NO" altLang="zh-CN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nn-NO" altLang="zh-CN" sz="16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</a:t>
            </a:r>
            <a:r>
              <a:rPr lang="nn-NO" altLang="zh-CN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</a:t>
            </a:r>
            <a:r>
              <a:rPr lang="nn-NO" altLang="zh-CN" sz="16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nn-NO" altLang="zh-CN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],</a:t>
            </a:r>
            <a:r>
              <a:rPr lang="nn-NO" altLang="zh-CN" sz="16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f</a:t>
            </a:r>
            <a:r>
              <a:rPr lang="nn-NO" altLang="zh-CN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</a:t>
            </a:r>
            <a:r>
              <a:rPr lang="nn-NO" altLang="zh-CN" sz="16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j</a:t>
            </a:r>
            <a:r>
              <a:rPr lang="nn-NO" altLang="zh-CN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</a:t>
            </a:r>
            <a:r>
              <a:rPr lang="nn-NO" altLang="zh-CN" sz="16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nn-NO" altLang="zh-CN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+</a:t>
            </a:r>
            <a:r>
              <a:rPr lang="nn-NO" altLang="zh-CN" sz="16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nn-NO" altLang="zh-CN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nn-NO" altLang="zh-CN" sz="16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cnt</a:t>
            </a:r>
            <a:r>
              <a:rPr lang="nn-NO" altLang="zh-CN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</a:t>
            </a:r>
            <a:r>
              <a:rPr lang="nn-NO" altLang="zh-CN" sz="16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nn-NO" altLang="zh-CN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</a:t>
            </a:r>
            <a:r>
              <a:rPr lang="nn-NO" altLang="zh-CN" sz="16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nn-NO" altLang="zh-CN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-</a:t>
            </a:r>
            <a:r>
              <a:rPr lang="nn-NO" altLang="zh-CN" sz="16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cnt</a:t>
            </a:r>
            <a:r>
              <a:rPr lang="nn-NO" altLang="zh-CN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</a:t>
            </a:r>
            <a:r>
              <a:rPr lang="nn-NO" altLang="zh-CN" sz="16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j</a:t>
            </a:r>
            <a:r>
              <a:rPr lang="nn-NO" altLang="zh-CN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])</a:t>
            </a:r>
            <a:r>
              <a:rPr lang="nn-NO" altLang="zh-CN" sz="16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nn-NO" altLang="zh-CN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*</a:t>
            </a:r>
            <a:r>
              <a:rPr lang="nn-NO" altLang="zh-CN" sz="16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</a:p>
          <a:p>
            <a:pPr defTabSz="360000"/>
            <a:r>
              <a:rPr lang="nn-NO" altLang="zh-CN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	</a:t>
            </a:r>
            <a:r>
              <a:rPr lang="nn-NO" altLang="zh-CN" sz="16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 </a:t>
            </a:r>
            <a:r>
              <a:rPr lang="nn-NO" altLang="zh-CN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-</a:t>
            </a:r>
            <a:r>
              <a:rPr lang="nn-NO" altLang="zh-CN" sz="16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nn-NO" altLang="zh-CN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nn-NO" altLang="zh-CN" sz="16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sum</a:t>
            </a:r>
            <a:r>
              <a:rPr lang="nn-NO" altLang="zh-CN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</a:t>
            </a:r>
            <a:r>
              <a:rPr lang="nn-NO" altLang="zh-CN" sz="16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nn-NO" altLang="zh-CN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</a:t>
            </a:r>
            <a:r>
              <a:rPr lang="nn-NO" altLang="zh-CN" sz="16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nn-NO" altLang="zh-CN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-</a:t>
            </a:r>
            <a:r>
              <a:rPr lang="nn-NO" altLang="zh-CN" sz="16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sum</a:t>
            </a:r>
            <a:r>
              <a:rPr lang="nn-NO" altLang="zh-CN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</a:t>
            </a:r>
            <a:r>
              <a:rPr lang="nn-NO" altLang="zh-CN" sz="16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j</a:t>
            </a:r>
            <a:r>
              <a:rPr lang="nn-NO" altLang="zh-CN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]));</a:t>
            </a:r>
            <a:endParaRPr lang="nn-NO" altLang="zh-CN" sz="16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defTabSz="360000"/>
            <a:r>
              <a:rPr lang="zh-CN" altLang="en-US" sz="16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</a:t>
            </a:r>
            <a:r>
              <a:rPr lang="en-US" altLang="zh-CN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  <a:endParaRPr lang="zh-CN" altLang="en-US" sz="16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defTabSz="360000"/>
            <a:r>
              <a:rPr lang="en-US" altLang="zh-CN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704912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连接符 1">
            <a:extLst>
              <a:ext uri="{FF2B5EF4-FFF2-40B4-BE49-F238E27FC236}">
                <a16:creationId xmlns:a16="http://schemas.microsoft.com/office/drawing/2014/main" id="{304E2A3F-F041-AA8D-0B5D-39AF1AD483F9}"/>
              </a:ext>
            </a:extLst>
          </p:cNvPr>
          <p:cNvCxnSpPr/>
          <p:nvPr/>
        </p:nvCxnSpPr>
        <p:spPr>
          <a:xfrm>
            <a:off x="905238" y="893664"/>
            <a:ext cx="0" cy="291094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文本框 2">
            <a:extLst>
              <a:ext uri="{FF2B5EF4-FFF2-40B4-BE49-F238E27FC236}">
                <a16:creationId xmlns:a16="http://schemas.microsoft.com/office/drawing/2014/main" id="{06176FD5-5298-88F3-4179-9D276AC238B2}"/>
              </a:ext>
            </a:extLst>
          </p:cNvPr>
          <p:cNvSpPr txBox="1"/>
          <p:nvPr/>
        </p:nvSpPr>
        <p:spPr>
          <a:xfrm>
            <a:off x="996033" y="839156"/>
            <a:ext cx="6697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/>
              <a:t>分析：</a:t>
            </a:r>
            <a:r>
              <a:rPr lang="en-US" altLang="zh-CN" sz="2000" b="1" dirty="0"/>
              <a:t>T1</a:t>
            </a:r>
            <a:r>
              <a:rPr lang="zh-CN" altLang="en-US" sz="2000" b="1" dirty="0"/>
              <a:t>：质因数分解 </a:t>
            </a:r>
            <a:r>
              <a:rPr lang="en-US" altLang="zh-CN" sz="2000" b="1" dirty="0">
                <a:solidFill>
                  <a:srgbClr val="FF0000"/>
                </a:solidFill>
              </a:rPr>
              <a:t>NOIP2012 </a:t>
            </a:r>
            <a:r>
              <a:rPr lang="zh-CN" altLang="en-US" sz="2000" b="1" dirty="0">
                <a:solidFill>
                  <a:srgbClr val="FF0000"/>
                </a:solidFill>
              </a:rPr>
              <a:t>普及组 </a:t>
            </a:r>
            <a:r>
              <a:rPr lang="en-US" altLang="zh-CN" sz="2000" b="1" dirty="0">
                <a:solidFill>
                  <a:srgbClr val="FF0000"/>
                </a:solidFill>
              </a:rPr>
              <a:t>T1</a:t>
            </a:r>
            <a:r>
              <a:rPr lang="zh-CN" altLang="en-US" sz="2000" b="1" dirty="0">
                <a:solidFill>
                  <a:srgbClr val="FF0000"/>
                </a:solidFill>
              </a:rPr>
              <a:t> </a:t>
            </a: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5A31ED25-303D-2F83-B80E-B6E2360D1A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033" y="1447137"/>
            <a:ext cx="9022533" cy="4997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7141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>
            <a:extLst>
              <a:ext uri="{FF2B5EF4-FFF2-40B4-BE49-F238E27FC236}">
                <a16:creationId xmlns:a16="http://schemas.microsoft.com/office/drawing/2014/main" id="{427508C8-8B8B-C5E6-5FA1-E3A12678612D}"/>
              </a:ext>
            </a:extLst>
          </p:cNvPr>
          <p:cNvSpPr txBox="1"/>
          <p:nvPr/>
        </p:nvSpPr>
        <p:spPr>
          <a:xfrm>
            <a:off x="355600" y="817778"/>
            <a:ext cx="4804230" cy="59093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defTabSz="554400"/>
            <a:r>
              <a:rPr lang="en-US" altLang="zh-CN" sz="1400" dirty="0">
                <a:solidFill>
                  <a:srgbClr val="804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by </a:t>
            </a:r>
            <a:r>
              <a:rPr lang="zh-CN" altLang="en-US" sz="1400" dirty="0">
                <a:solidFill>
                  <a:srgbClr val="804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郭彦君</a:t>
            </a:r>
            <a:endParaRPr lang="en-US" altLang="zh-CN" sz="1400" dirty="0">
              <a:solidFill>
                <a:srgbClr val="804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defTabSz="554400"/>
            <a:r>
              <a:rPr lang="en-US" altLang="zh-CN" sz="1400" dirty="0">
                <a:solidFill>
                  <a:srgbClr val="804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#include&lt;iostream&gt;</a:t>
            </a:r>
          </a:p>
          <a:p>
            <a:pPr defTabSz="554400"/>
            <a:r>
              <a:rPr lang="en-US" altLang="zh-CN" sz="1400" dirty="0">
                <a:solidFill>
                  <a:srgbClr val="804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#include&lt;math.h&gt;</a:t>
            </a:r>
          </a:p>
          <a:p>
            <a:pPr defTabSz="554400"/>
            <a:r>
              <a:rPr lang="en-US" altLang="zh-CN" sz="14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using</a:t>
            </a:r>
            <a:r>
              <a:rPr lang="en-US" altLang="zh-CN" sz="14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4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namespace</a:t>
            </a:r>
            <a:r>
              <a:rPr lang="en-US" altLang="zh-CN" sz="14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std</a:t>
            </a:r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  <a:endParaRPr lang="en-US" altLang="zh-CN" sz="14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defTabSz="554400"/>
            <a:r>
              <a:rPr lang="en-US" altLang="zh-CN" sz="1400" b="0" dirty="0">
                <a:solidFill>
                  <a:srgbClr val="8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altLang="zh-CN" sz="14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400" b="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</a:t>
            </a:r>
            <a:r>
              <a:rPr lang="en-US" altLang="zh-CN" sz="1400" b="1" dirty="0" err="1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US" altLang="zh-CN" sz="1400" b="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</a:t>
            </a:r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  <a:endParaRPr lang="en-US" altLang="zh-CN" sz="14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defTabSz="554400"/>
            <a:r>
              <a:rPr lang="en-US" altLang="zh-CN" sz="1400" b="0" dirty="0">
                <a:solidFill>
                  <a:srgbClr val="8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bool</a:t>
            </a:r>
            <a:r>
              <a:rPr lang="en-US" altLang="zh-CN" sz="14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400" b="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zhi</a:t>
            </a:r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altLang="zh-CN" sz="1400" b="0" dirty="0">
                <a:solidFill>
                  <a:srgbClr val="8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altLang="zh-CN" sz="14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x</a:t>
            </a:r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){</a:t>
            </a:r>
            <a:endParaRPr lang="en-US" altLang="zh-CN" sz="14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defTabSz="554400"/>
            <a:r>
              <a:rPr lang="en-US" altLang="zh-CN" sz="14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</a:t>
            </a:r>
            <a:r>
              <a:rPr lang="en-US" altLang="zh-CN" sz="1400" b="0" dirty="0">
                <a:solidFill>
                  <a:srgbClr val="8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bool</a:t>
            </a:r>
            <a:r>
              <a:rPr lang="en-US" altLang="zh-CN" sz="14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c</a:t>
            </a:r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</a:t>
            </a:r>
            <a:r>
              <a:rPr lang="en-US" altLang="zh-CN" sz="1400" b="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1</a:t>
            </a:r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  <a:endParaRPr lang="en-US" altLang="zh-CN" sz="14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defTabSz="554400"/>
            <a:r>
              <a:rPr lang="en-US" altLang="zh-CN" sz="14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</a:t>
            </a:r>
            <a:r>
              <a:rPr lang="en-US" altLang="zh-CN" sz="14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for</a:t>
            </a:r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altLang="zh-CN" sz="1400" b="0" dirty="0">
                <a:solidFill>
                  <a:srgbClr val="8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altLang="zh-CN" sz="14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400" b="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</a:t>
            </a:r>
            <a:r>
              <a:rPr lang="en-US" altLang="zh-CN" sz="1400" b="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2</a:t>
            </a:r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  <a:r>
              <a:rPr lang="en-US" altLang="zh-CN" sz="14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&lt;</a:t>
            </a:r>
            <a:r>
              <a:rPr lang="en-US" altLang="zh-CN" sz="14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x</a:t>
            </a:r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</a:t>
            </a:r>
            <a:r>
              <a:rPr lang="en-US" altLang="zh-CN" sz="1400" b="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2</a:t>
            </a:r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  <a:r>
              <a:rPr lang="en-US" altLang="zh-CN" sz="14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++){</a:t>
            </a:r>
            <a:endParaRPr lang="en-US" altLang="zh-CN" sz="14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defTabSz="554400"/>
            <a:r>
              <a:rPr lang="en-US" altLang="zh-CN" sz="14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	</a:t>
            </a:r>
            <a:r>
              <a:rPr lang="en-US" altLang="zh-CN" sz="14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if</a:t>
            </a:r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altLang="zh-CN" sz="1400" b="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x</a:t>
            </a:r>
            <a:r>
              <a:rPr lang="en-US" altLang="zh-CN" sz="1400" b="1" dirty="0" err="1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%</a:t>
            </a:r>
            <a:r>
              <a:rPr lang="en-US" altLang="zh-CN" sz="1400" b="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==</a:t>
            </a:r>
            <a:r>
              <a:rPr lang="en-US" altLang="zh-CN" sz="1400" b="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0</a:t>
            </a:r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  <a:r>
              <a:rPr lang="en-US" altLang="zh-CN" sz="14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</a:t>
            </a:r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</a:t>
            </a:r>
            <a:r>
              <a:rPr lang="en-US" altLang="zh-CN" sz="1400" b="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0</a:t>
            </a:r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  <a:endParaRPr lang="en-US" altLang="zh-CN" sz="14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defTabSz="554400"/>
            <a:r>
              <a:rPr lang="en-US" altLang="zh-CN" sz="14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	</a:t>
            </a:r>
            <a:r>
              <a:rPr lang="en-US" altLang="zh-CN" sz="14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return</a:t>
            </a:r>
            <a:r>
              <a:rPr lang="en-US" altLang="zh-CN" sz="14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c</a:t>
            </a:r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  <a:endParaRPr lang="en-US" altLang="zh-CN" sz="14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defTabSz="554400"/>
            <a:r>
              <a:rPr lang="zh-CN" altLang="en-US" sz="14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</a:t>
            </a:r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  <a:endParaRPr lang="zh-CN" altLang="en-US" sz="14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defTabSz="554400"/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  <a:endParaRPr lang="zh-CN" altLang="en-US" sz="14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defTabSz="554400"/>
            <a:r>
              <a:rPr lang="en-US" altLang="zh-CN" sz="1400" b="0" dirty="0">
                <a:solidFill>
                  <a:srgbClr val="8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altLang="zh-CN" sz="14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main</a:t>
            </a:r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(){</a:t>
            </a:r>
            <a:endParaRPr lang="en-US" altLang="zh-CN" sz="14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defTabSz="554400"/>
            <a:r>
              <a:rPr lang="en-US" altLang="zh-CN" sz="14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</a:t>
            </a:r>
            <a:r>
              <a:rPr lang="en-US" altLang="zh-CN" sz="1400" b="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cin</a:t>
            </a:r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&gt;&gt;</a:t>
            </a:r>
            <a:r>
              <a:rPr lang="en-US" altLang="zh-CN" sz="14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</a:t>
            </a:r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  <a:endParaRPr lang="en-US" altLang="zh-CN" sz="14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defTabSz="554400"/>
            <a:r>
              <a:rPr lang="nn-NO" altLang="zh-CN" sz="14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</a:t>
            </a:r>
            <a:r>
              <a:rPr lang="nn-NO" altLang="zh-CN" sz="14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for</a:t>
            </a:r>
            <a:r>
              <a:rPr lang="nn-NO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nn-NO" altLang="zh-CN" sz="1400" b="0" dirty="0">
                <a:solidFill>
                  <a:srgbClr val="8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nn-NO" altLang="zh-CN" sz="14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i</a:t>
            </a:r>
            <a:r>
              <a:rPr lang="nn-NO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</a:t>
            </a:r>
            <a:r>
              <a:rPr lang="nn-NO" altLang="zh-CN" sz="14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</a:t>
            </a:r>
            <a:r>
              <a:rPr lang="nn-NO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</a:t>
            </a:r>
            <a:r>
              <a:rPr lang="nn-NO" altLang="zh-CN" sz="1400" b="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2</a:t>
            </a:r>
            <a:r>
              <a:rPr lang="nn-NO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  <a:r>
              <a:rPr lang="nn-NO" altLang="zh-CN" sz="14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nn-NO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&gt;</a:t>
            </a:r>
            <a:r>
              <a:rPr lang="nn-NO" altLang="zh-CN" sz="1400" b="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2</a:t>
            </a:r>
            <a:r>
              <a:rPr lang="nn-NO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  <a:r>
              <a:rPr lang="nn-NO" altLang="zh-CN" sz="14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nn-NO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--){</a:t>
            </a:r>
            <a:endParaRPr lang="nn-NO" altLang="zh-CN" sz="14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defTabSz="554400"/>
            <a:r>
              <a:rPr lang="en-US" altLang="zh-CN" sz="14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	</a:t>
            </a:r>
            <a:r>
              <a:rPr lang="en-US" altLang="zh-CN" sz="14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if</a:t>
            </a:r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altLang="zh-CN" sz="1400" b="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</a:t>
            </a:r>
            <a:r>
              <a:rPr lang="en-US" altLang="zh-CN" sz="1400" b="1" dirty="0" err="1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%</a:t>
            </a:r>
            <a:r>
              <a:rPr lang="en-US" altLang="zh-CN" sz="1400" b="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==</a:t>
            </a:r>
            <a:r>
              <a:rPr lang="en-US" altLang="zh-CN" sz="1400" b="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0</a:t>
            </a:r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){</a:t>
            </a:r>
            <a:endParaRPr lang="en-US" altLang="zh-CN" sz="14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defTabSz="554400"/>
            <a:r>
              <a:rPr lang="en-US" altLang="zh-CN" sz="14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		</a:t>
            </a:r>
            <a:r>
              <a:rPr lang="en-US" altLang="zh-CN" sz="14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if</a:t>
            </a:r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altLang="zh-CN" sz="1400" b="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zhi</a:t>
            </a:r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altLang="zh-CN" sz="1400" b="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)){</a:t>
            </a:r>
            <a:endParaRPr lang="en-US" altLang="zh-CN" sz="14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defTabSz="554400"/>
            <a:r>
              <a:rPr lang="en-US" altLang="zh-CN" sz="14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			</a:t>
            </a:r>
            <a:r>
              <a:rPr lang="en-US" altLang="zh-CN" sz="14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if</a:t>
            </a:r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altLang="zh-CN" sz="1400" b="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zhi</a:t>
            </a:r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altLang="zh-CN" sz="14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</a:t>
            </a:r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</a:t>
            </a:r>
            <a:r>
              <a:rPr lang="en-US" altLang="zh-CN" sz="1400" b="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)){</a:t>
            </a:r>
            <a:endParaRPr lang="en-US" altLang="zh-CN" sz="14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defTabSz="554400"/>
            <a:r>
              <a:rPr lang="en-US" altLang="zh-CN" sz="14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				</a:t>
            </a:r>
            <a:r>
              <a:rPr lang="en-US" altLang="zh-CN" sz="14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if</a:t>
            </a:r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altLang="zh-CN" sz="14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</a:t>
            </a:r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</a:t>
            </a:r>
            <a:r>
              <a:rPr lang="en-US" altLang="zh-CN" sz="1400" b="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!=</a:t>
            </a:r>
            <a:r>
              <a:rPr lang="en-US" altLang="zh-CN" sz="1400" b="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){</a:t>
            </a:r>
            <a:endParaRPr lang="en-US" altLang="zh-CN" sz="14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defTabSz="554400"/>
            <a:r>
              <a:rPr lang="en-US" altLang="zh-CN" sz="14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					</a:t>
            </a:r>
            <a:r>
              <a:rPr lang="en-US" altLang="zh-CN" sz="1400" b="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cout</a:t>
            </a:r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&lt;&lt;</a:t>
            </a:r>
            <a:r>
              <a:rPr lang="en-US" altLang="zh-CN" sz="1400" b="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  <a:endParaRPr lang="en-US" altLang="zh-CN" sz="14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defTabSz="554400"/>
            <a:r>
              <a:rPr lang="en-US" altLang="zh-CN" sz="14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					</a:t>
            </a:r>
            <a:r>
              <a:rPr lang="en-US" altLang="zh-CN" sz="14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return</a:t>
            </a:r>
            <a:r>
              <a:rPr lang="en-US" altLang="zh-CN" sz="14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400" b="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0</a:t>
            </a:r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  <a:endParaRPr lang="en-US" altLang="zh-CN" sz="14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defTabSz="554400"/>
            <a:r>
              <a:rPr lang="zh-CN" altLang="en-US" sz="14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				</a:t>
            </a:r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  <a:endParaRPr lang="zh-CN" altLang="en-US" sz="14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defTabSz="554400"/>
            <a:r>
              <a:rPr lang="zh-CN" altLang="en-US" sz="14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			</a:t>
            </a:r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  <a:endParaRPr lang="zh-CN" altLang="en-US" sz="14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defTabSz="554400"/>
            <a:r>
              <a:rPr lang="zh-CN" altLang="en-US" sz="14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		</a:t>
            </a:r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  <a:endParaRPr lang="zh-CN" altLang="en-US" sz="14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defTabSz="554400"/>
            <a:r>
              <a:rPr lang="zh-CN" altLang="en-US" sz="14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	</a:t>
            </a:r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  <a:endParaRPr lang="zh-CN" altLang="en-US" sz="14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defTabSz="554400"/>
            <a:r>
              <a:rPr lang="zh-CN" altLang="en-US" sz="14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</a:t>
            </a:r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  <a:endParaRPr lang="zh-CN" altLang="en-US" sz="14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defTabSz="554400"/>
            <a:r>
              <a:rPr lang="en-US" altLang="zh-CN" sz="14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  <a:endParaRPr lang="zh-CN" altLang="en-US" sz="1400" dirty="0"/>
          </a:p>
        </p:txBody>
      </p:sp>
      <p:cxnSp>
        <p:nvCxnSpPr>
          <p:cNvPr id="4" name="直接连接符 3">
            <a:extLst>
              <a:ext uri="{FF2B5EF4-FFF2-40B4-BE49-F238E27FC236}">
                <a16:creationId xmlns:a16="http://schemas.microsoft.com/office/drawing/2014/main" id="{BE12570F-601E-E698-852E-D1A1AF0B778F}"/>
              </a:ext>
            </a:extLst>
          </p:cNvPr>
          <p:cNvCxnSpPr/>
          <p:nvPr/>
        </p:nvCxnSpPr>
        <p:spPr>
          <a:xfrm>
            <a:off x="375466" y="363893"/>
            <a:ext cx="0" cy="291094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文本框 4">
            <a:extLst>
              <a:ext uri="{FF2B5EF4-FFF2-40B4-BE49-F238E27FC236}">
                <a16:creationId xmlns:a16="http://schemas.microsoft.com/office/drawing/2014/main" id="{8E65AA9C-DE71-4D4A-D775-C9618FF02EAD}"/>
              </a:ext>
            </a:extLst>
          </p:cNvPr>
          <p:cNvSpPr txBox="1"/>
          <p:nvPr/>
        </p:nvSpPr>
        <p:spPr>
          <a:xfrm>
            <a:off x="466261" y="309385"/>
            <a:ext cx="6697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/>
              <a:t>分析：</a:t>
            </a:r>
            <a:r>
              <a:rPr lang="en-US" altLang="zh-CN" sz="2000" b="1" dirty="0"/>
              <a:t>T1</a:t>
            </a:r>
            <a:r>
              <a:rPr lang="zh-CN" altLang="en-US" sz="2000" b="1" dirty="0"/>
              <a:t>：质因数分解 </a:t>
            </a:r>
            <a:r>
              <a:rPr lang="en-US" altLang="zh-CN" sz="2000" b="1" dirty="0"/>
              <a:t>NOIP2012 </a:t>
            </a:r>
            <a:r>
              <a:rPr lang="zh-CN" altLang="en-US" sz="2000" b="1" dirty="0"/>
              <a:t>普及组 </a:t>
            </a:r>
            <a:r>
              <a:rPr lang="en-US" altLang="zh-CN" sz="2000" b="1" dirty="0"/>
              <a:t>T1</a:t>
            </a:r>
            <a:r>
              <a:rPr lang="zh-CN" altLang="en-US" sz="2000" b="1" dirty="0"/>
              <a:t> </a:t>
            </a:r>
            <a:endParaRPr lang="zh-CN" altLang="en-US" sz="2000" b="1" dirty="0">
              <a:solidFill>
                <a:srgbClr val="FF0000"/>
              </a:solidFill>
            </a:endParaRP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2D25C1D9-B641-F217-8318-FF5B34E75A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3213" y="892625"/>
            <a:ext cx="4986374" cy="762006"/>
          </a:xfrm>
          <a:prstGeom prst="rect">
            <a:avLst/>
          </a:prstGeom>
        </p:spPr>
      </p:pic>
      <p:sp>
        <p:nvSpPr>
          <p:cNvPr id="9" name="文本框 8">
            <a:extLst>
              <a:ext uri="{FF2B5EF4-FFF2-40B4-BE49-F238E27FC236}">
                <a16:creationId xmlns:a16="http://schemas.microsoft.com/office/drawing/2014/main" id="{28207236-8FAE-9B55-B279-70D23CC184E3}"/>
              </a:ext>
            </a:extLst>
          </p:cNvPr>
          <p:cNvSpPr txBox="1"/>
          <p:nvPr/>
        </p:nvSpPr>
        <p:spPr>
          <a:xfrm>
            <a:off x="6712857" y="1833441"/>
            <a:ext cx="5123543" cy="489364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defTabSz="554400"/>
            <a:r>
              <a:rPr lang="en-US" altLang="zh-CN" sz="1200" dirty="0">
                <a:solidFill>
                  <a:srgbClr val="804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# include &lt;iostream&gt;</a:t>
            </a:r>
          </a:p>
          <a:p>
            <a:pPr defTabSz="554400"/>
            <a:endParaRPr lang="zh-CN" altLang="en-US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defTabSz="554400"/>
            <a:r>
              <a:rPr lang="en-US" altLang="zh-CN" sz="12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using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2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namespace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std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  <a:endParaRPr lang="en-US" altLang="zh-CN" sz="12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defTabSz="554400"/>
            <a:endParaRPr lang="zh-CN" altLang="en-US" sz="12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defTabSz="554400"/>
            <a:r>
              <a:rPr lang="en-US" altLang="zh-CN" sz="1200" b="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O(sqrt(n)) </a:t>
            </a:r>
          </a:p>
          <a:p>
            <a:pPr defTabSz="554400"/>
            <a:r>
              <a:rPr lang="en-US" altLang="zh-CN" sz="1200" b="0" dirty="0">
                <a:solidFill>
                  <a:srgbClr val="8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bool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200" b="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isPrime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altLang="zh-CN" sz="1200" b="0" dirty="0">
                <a:solidFill>
                  <a:srgbClr val="8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n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){</a:t>
            </a:r>
            <a:endParaRPr lang="en-US" altLang="zh-CN" sz="12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defTabSz="554400"/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</a:t>
            </a:r>
            <a:r>
              <a:rPr lang="en-US" altLang="zh-CN" sz="12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if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 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&lt;=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200" b="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1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2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return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2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false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  <a:endParaRPr lang="en-US" altLang="zh-CN" sz="12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defTabSz="554400"/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</a:t>
            </a:r>
            <a:r>
              <a:rPr lang="en-US" altLang="zh-CN" sz="12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if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 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==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200" b="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2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2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return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2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true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  <a:endParaRPr lang="en-US" altLang="zh-CN" sz="12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defTabSz="554400"/>
            <a:r>
              <a:rPr lang="nn-NO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</a:t>
            </a:r>
            <a:r>
              <a:rPr lang="nn-NO" altLang="zh-CN" sz="12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for</a:t>
            </a:r>
            <a:r>
              <a:rPr lang="nn-NO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nn-NO" altLang="zh-CN" sz="1200" b="0" dirty="0">
                <a:solidFill>
                  <a:srgbClr val="8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nn-NO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i </a:t>
            </a:r>
            <a:r>
              <a:rPr lang="nn-NO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</a:t>
            </a:r>
            <a:r>
              <a:rPr lang="nn-NO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nn-NO" altLang="zh-CN" sz="1200" b="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2</a:t>
            </a:r>
            <a:r>
              <a:rPr lang="nn-NO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  <a:r>
              <a:rPr lang="nn-NO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i </a:t>
            </a:r>
            <a:r>
              <a:rPr lang="nn-NO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*</a:t>
            </a:r>
            <a:r>
              <a:rPr lang="nn-NO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i </a:t>
            </a:r>
            <a:r>
              <a:rPr lang="nn-NO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&lt;=</a:t>
            </a:r>
            <a:r>
              <a:rPr lang="nn-NO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n</a:t>
            </a:r>
            <a:r>
              <a:rPr lang="nn-NO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  <a:r>
              <a:rPr lang="nn-NO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i </a:t>
            </a:r>
            <a:r>
              <a:rPr lang="nn-NO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++){</a:t>
            </a:r>
            <a:endParaRPr lang="nn-NO" altLang="zh-CN" sz="12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defTabSz="554400"/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	</a:t>
            </a:r>
            <a:r>
              <a:rPr lang="en-US" altLang="zh-CN" sz="12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if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 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%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200" b="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==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200" b="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0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2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return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2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false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  <a:endParaRPr lang="en-US" altLang="zh-CN" sz="12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defTabSz="554400"/>
            <a:r>
              <a:rPr lang="zh-CN" altLang="en-US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  <a:endParaRPr lang="zh-CN" altLang="en-US" sz="12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defTabSz="554400"/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</a:t>
            </a:r>
            <a:r>
              <a:rPr lang="en-US" altLang="zh-CN" sz="12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return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2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true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  <a:endParaRPr lang="en-US" altLang="zh-CN" sz="12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defTabSz="554400"/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  <a:endParaRPr lang="zh-CN" altLang="en-US" sz="12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defTabSz="554400"/>
            <a:r>
              <a:rPr lang="en-US" altLang="zh-CN" sz="1200" b="0" dirty="0">
                <a:solidFill>
                  <a:srgbClr val="8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main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(){</a:t>
            </a:r>
            <a:endParaRPr lang="en-US" altLang="zh-CN" sz="12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defTabSz="554400"/>
            <a:r>
              <a:rPr lang="zh-CN" altLang="en-US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</a:t>
            </a:r>
          </a:p>
          <a:p>
            <a:pPr defTabSz="554400"/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</a:t>
            </a:r>
            <a:r>
              <a:rPr lang="en-US" altLang="zh-CN" sz="1200" b="0" dirty="0">
                <a:solidFill>
                  <a:srgbClr val="8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n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  <a:endParaRPr lang="en-US" altLang="zh-CN" sz="12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defTabSz="554400"/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</a:t>
            </a:r>
            <a:r>
              <a:rPr lang="en-US" altLang="zh-CN" sz="1200" b="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cin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&gt;&gt;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n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  <a:endParaRPr lang="en-US" altLang="zh-CN" sz="12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defTabSz="554400"/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</a:t>
            </a:r>
            <a:r>
              <a:rPr lang="en-US" altLang="zh-CN" sz="1200" b="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O(sqrt(n))</a:t>
            </a:r>
          </a:p>
          <a:p>
            <a:pPr defTabSz="554400"/>
            <a:r>
              <a:rPr lang="nn-NO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</a:t>
            </a:r>
            <a:r>
              <a:rPr lang="nn-NO" altLang="zh-CN" sz="12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for</a:t>
            </a:r>
            <a:r>
              <a:rPr lang="nn-NO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nn-NO" altLang="zh-CN" sz="1200" b="0" dirty="0">
                <a:solidFill>
                  <a:srgbClr val="8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nn-NO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i </a:t>
            </a:r>
            <a:r>
              <a:rPr lang="nn-NO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</a:t>
            </a:r>
            <a:r>
              <a:rPr lang="nn-NO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nn-NO" altLang="zh-CN" sz="1200" b="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2</a:t>
            </a:r>
            <a:r>
              <a:rPr lang="nn-NO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  <a:r>
              <a:rPr lang="nn-NO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i </a:t>
            </a:r>
            <a:r>
              <a:rPr lang="nn-NO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*</a:t>
            </a:r>
            <a:r>
              <a:rPr lang="nn-NO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i </a:t>
            </a:r>
            <a:r>
              <a:rPr lang="nn-NO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&lt;=</a:t>
            </a:r>
            <a:r>
              <a:rPr lang="nn-NO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n</a:t>
            </a:r>
            <a:r>
              <a:rPr lang="nn-NO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  <a:r>
              <a:rPr lang="nn-NO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i </a:t>
            </a:r>
            <a:r>
              <a:rPr lang="nn-NO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++){</a:t>
            </a:r>
            <a:endParaRPr lang="nn-NO" altLang="zh-CN" sz="12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defTabSz="554400"/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	</a:t>
            </a:r>
            <a:r>
              <a:rPr lang="en-US" altLang="zh-CN" sz="12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if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 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%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200" b="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==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200" b="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0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&amp;&amp;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200" b="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isPrime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altLang="zh-CN" sz="1200" b="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)){</a:t>
            </a:r>
            <a:endParaRPr lang="en-US" altLang="zh-CN" sz="12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defTabSz="554400"/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		</a:t>
            </a:r>
            <a:r>
              <a:rPr lang="en-US" altLang="zh-CN" sz="1200" b="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cout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&lt;&lt;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n 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200" b="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&lt;&lt;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200" b="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endl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  <a:endParaRPr lang="en-US" altLang="zh-CN" sz="12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defTabSz="554400"/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		</a:t>
            </a:r>
            <a:r>
              <a:rPr lang="en-US" altLang="zh-CN" sz="12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return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200" b="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0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  <a:endParaRPr lang="en-US" altLang="zh-CN" sz="12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defTabSz="554400"/>
            <a:r>
              <a:rPr lang="zh-CN" altLang="en-US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	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  <a:endParaRPr lang="zh-CN" altLang="en-US" sz="12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defTabSz="554400"/>
            <a:r>
              <a:rPr lang="zh-CN" altLang="en-US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  <a:endParaRPr lang="zh-CN" altLang="en-US" sz="12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defTabSz="554400"/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</a:t>
            </a:r>
            <a:r>
              <a:rPr lang="en-US" altLang="zh-CN" sz="12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return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200" b="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0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  <a:endParaRPr lang="en-US" altLang="zh-CN" sz="12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defTabSz="554400"/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746273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>
            <a:extLst>
              <a:ext uri="{FF2B5EF4-FFF2-40B4-BE49-F238E27FC236}">
                <a16:creationId xmlns:a16="http://schemas.microsoft.com/office/drawing/2014/main" id="{A43491BA-7C65-6891-485A-A2EF8B15DFE6}"/>
              </a:ext>
            </a:extLst>
          </p:cNvPr>
          <p:cNvSpPr txBox="1"/>
          <p:nvPr/>
        </p:nvSpPr>
        <p:spPr>
          <a:xfrm>
            <a:off x="581632" y="1909349"/>
            <a:ext cx="6356196" cy="470898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altLang="zh-CN" sz="1200" dirty="0">
                <a:solidFill>
                  <a:srgbClr val="804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#include &lt;iostream&gt;</a:t>
            </a:r>
          </a:p>
          <a:p>
            <a:r>
              <a:rPr lang="en-US" altLang="zh-CN" sz="1200" dirty="0">
                <a:solidFill>
                  <a:srgbClr val="804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#include &lt;string&gt;</a:t>
            </a:r>
          </a:p>
          <a:p>
            <a:r>
              <a:rPr lang="en-US" altLang="zh-CN" sz="1200" dirty="0">
                <a:solidFill>
                  <a:srgbClr val="804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#include &lt;vector&gt;</a:t>
            </a:r>
          </a:p>
          <a:p>
            <a:r>
              <a:rPr lang="en-US" altLang="zh-CN" sz="12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using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2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namespace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std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  <a:endParaRPr lang="en-US" altLang="zh-CN" sz="12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sv-SE" altLang="zh-CN" sz="1200" b="0" dirty="0">
                <a:solidFill>
                  <a:srgbClr val="8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sv-SE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min</a:t>
            </a:r>
            <a:r>
              <a:rPr lang="sv-SE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sv-SE" altLang="zh-CN" sz="1200" b="0" dirty="0">
                <a:solidFill>
                  <a:srgbClr val="8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sv-SE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x</a:t>
            </a:r>
            <a:r>
              <a:rPr lang="sv-SE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sv-SE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sv-SE" altLang="zh-CN" sz="1200" b="0" dirty="0">
                <a:solidFill>
                  <a:srgbClr val="8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sv-SE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y</a:t>
            </a:r>
            <a:r>
              <a:rPr lang="sv-SE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sv-SE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sv-SE" altLang="zh-CN" sz="1200" b="0" dirty="0">
                <a:solidFill>
                  <a:srgbClr val="8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sv-SE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z</a:t>
            </a:r>
            <a:r>
              <a:rPr lang="sv-SE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  <a:r>
              <a:rPr lang="sv-SE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sv-SE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  <a:endParaRPr lang="sv-SE" altLang="zh-CN" sz="12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altLang="zh-CN" sz="12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return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min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min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x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y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),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z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);</a:t>
            </a:r>
            <a:endParaRPr lang="en-US" altLang="zh-CN" sz="12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  <a:endParaRPr lang="zh-CN" altLang="en-US" sz="12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altLang="zh-CN" sz="1200" b="0" dirty="0">
                <a:solidFill>
                  <a:srgbClr val="8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200" b="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edit_dist_dp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string str1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string str2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  <a:endParaRPr lang="en-US" altLang="zh-CN" sz="12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altLang="zh-CN" sz="1200" b="0" dirty="0">
                <a:solidFill>
                  <a:srgbClr val="8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m 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str1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.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length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();</a:t>
            </a:r>
            <a:endParaRPr lang="en-US" altLang="zh-CN" sz="12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altLang="zh-CN" sz="1200" b="0" dirty="0">
                <a:solidFill>
                  <a:srgbClr val="8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n 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str2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.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length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();</a:t>
            </a:r>
            <a:endParaRPr lang="en-US" altLang="zh-CN" sz="12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vector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&lt;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vector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&lt;</a:t>
            </a:r>
            <a:r>
              <a:rPr lang="en-US" altLang="zh-CN" sz="1200" b="0" dirty="0">
                <a:solidFill>
                  <a:srgbClr val="8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&gt;&gt;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200" b="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dp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 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+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200" b="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1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vector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&lt;</a:t>
            </a:r>
            <a:r>
              <a:rPr lang="en-US" altLang="zh-CN" sz="1200" b="0" dirty="0">
                <a:solidFill>
                  <a:srgbClr val="8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&gt;(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 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+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200" b="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1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));</a:t>
            </a:r>
            <a:endParaRPr lang="en-US" altLang="zh-CN" sz="12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nn-NO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nn-NO" altLang="zh-CN" sz="12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for</a:t>
            </a:r>
            <a:r>
              <a:rPr lang="nn-NO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nn-NO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nn-NO" altLang="zh-CN" sz="1200" b="0" dirty="0">
                <a:solidFill>
                  <a:srgbClr val="8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nn-NO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i </a:t>
            </a:r>
            <a:r>
              <a:rPr lang="nn-NO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</a:t>
            </a:r>
            <a:r>
              <a:rPr lang="nn-NO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nn-NO" altLang="zh-CN" sz="1200" b="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0</a:t>
            </a:r>
            <a:r>
              <a:rPr lang="nn-NO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  <a:r>
              <a:rPr lang="nn-NO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i </a:t>
            </a:r>
            <a:r>
              <a:rPr lang="nn-NO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&lt;=</a:t>
            </a:r>
            <a:r>
              <a:rPr lang="nn-NO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m</a:t>
            </a:r>
            <a:r>
              <a:rPr lang="nn-NO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  <a:r>
              <a:rPr lang="nn-NO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i</a:t>
            </a:r>
            <a:r>
              <a:rPr lang="nn-NO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++)</a:t>
            </a:r>
            <a:r>
              <a:rPr lang="nn-NO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nn-NO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  <a:endParaRPr lang="nn-NO" altLang="zh-CN" sz="12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</a:t>
            </a:r>
            <a:r>
              <a:rPr lang="en-US" altLang="zh-CN" sz="12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for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altLang="zh-CN" sz="1200" b="0" dirty="0">
                <a:solidFill>
                  <a:srgbClr val="8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j 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200" b="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0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j 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&lt;=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n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200" b="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j</a:t>
            </a:r>
            <a:r>
              <a:rPr lang="en-US" altLang="zh-CN" sz="1200" b="1" dirty="0" err="1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++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  <a:endParaRPr lang="en-US" altLang="zh-CN" sz="12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</a:t>
            </a:r>
            <a:r>
              <a:rPr lang="en-US" altLang="zh-CN" sz="12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if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altLang="zh-CN" sz="1200" b="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==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200" b="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0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  <a:endParaRPr lang="en-US" altLang="zh-CN" sz="12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    </a:t>
            </a:r>
            <a:r>
              <a:rPr lang="en-US" altLang="zh-CN" sz="1200" b="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dp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</a:t>
            </a:r>
            <a:r>
              <a:rPr lang="en-US" altLang="zh-CN" sz="1200" b="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][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j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①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  <a:endParaRPr lang="en-US" altLang="zh-CN" sz="12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</a:t>
            </a:r>
            <a:r>
              <a:rPr lang="en-US" altLang="zh-CN" sz="12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else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2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if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j 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==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200" b="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0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  <a:endParaRPr lang="en-US" altLang="zh-CN" sz="12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    </a:t>
            </a:r>
            <a:r>
              <a:rPr lang="en-US" altLang="zh-CN" sz="1200" b="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dp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</a:t>
            </a:r>
            <a:r>
              <a:rPr lang="en-US" altLang="zh-CN" sz="1200" b="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][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j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②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  <a:endParaRPr lang="en-US" altLang="zh-CN" sz="12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</a:t>
            </a:r>
            <a:r>
              <a:rPr lang="en-US" altLang="zh-CN" sz="12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else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2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if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③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  <a:endParaRPr lang="en-US" altLang="zh-CN" sz="12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    </a:t>
            </a:r>
            <a:r>
              <a:rPr lang="en-US" altLang="zh-CN" sz="1200" b="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dp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</a:t>
            </a:r>
            <a:r>
              <a:rPr lang="en-US" altLang="zh-CN" sz="1200" b="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][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j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④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  <a:endParaRPr lang="en-US" altLang="zh-CN" sz="12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</a:t>
            </a:r>
            <a:r>
              <a:rPr lang="en-US" altLang="zh-CN" sz="12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else</a:t>
            </a:r>
            <a:endParaRPr lang="en-US" altLang="zh-CN" sz="12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    </a:t>
            </a:r>
            <a:r>
              <a:rPr lang="en-US" altLang="zh-CN" sz="1200" b="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dp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</a:t>
            </a:r>
            <a:r>
              <a:rPr lang="en-US" altLang="zh-CN" sz="1200" b="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][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j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]=</a:t>
            </a:r>
            <a:r>
              <a:rPr lang="en-US" altLang="zh-CN" sz="1200" b="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1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+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min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altLang="zh-CN" sz="1200" b="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dp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</a:t>
            </a:r>
            <a:r>
              <a:rPr lang="en-US" altLang="zh-CN" sz="1200" b="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][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j 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-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200" b="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1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],</a:t>
            </a:r>
            <a:r>
              <a:rPr lang="en-US" altLang="zh-CN" sz="1200" b="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dp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</a:t>
            </a:r>
            <a:r>
              <a:rPr lang="en-US" altLang="zh-CN" sz="1200" b="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-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200" b="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1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][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j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],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⑤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);</a:t>
            </a:r>
            <a:endParaRPr lang="en-US" altLang="zh-CN" sz="12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zh-CN" altLang="en-US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  <a:endParaRPr lang="zh-CN" altLang="en-US" sz="12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zh-CN" altLang="en-US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  <a:endParaRPr lang="zh-CN" altLang="en-US" sz="12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altLang="zh-CN" sz="12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return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200" b="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dp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][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];</a:t>
            </a:r>
            <a:endParaRPr lang="en-US" altLang="zh-CN" sz="12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  <a:endParaRPr lang="zh-CN" altLang="en-US" sz="12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BF0B6F06-E035-23B4-7C6A-4D357A904E38}"/>
              </a:ext>
            </a:extLst>
          </p:cNvPr>
          <p:cNvSpPr txBox="1"/>
          <p:nvPr/>
        </p:nvSpPr>
        <p:spPr>
          <a:xfrm>
            <a:off x="7213601" y="1339131"/>
            <a:ext cx="4673600" cy="526297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endParaRPr lang="zh-CN" altLang="en-US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altLang="zh-CN" sz="1200" dirty="0">
                <a:solidFill>
                  <a:srgbClr val="8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altLang="zh-CN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main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()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  <a:endParaRPr lang="en-US" altLang="zh-CN" sz="12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string str1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str2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  <a:endParaRPr lang="en-US" altLang="zh-CN" sz="12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altLang="zh-CN" sz="1200" b="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cin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&gt;&gt;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str1 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&gt;&gt;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str2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  <a:endParaRPr lang="en-US" altLang="zh-CN" sz="12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altLang="zh-CN" sz="1200" b="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cout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&lt;&lt;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200" b="0" dirty="0">
                <a:solidFill>
                  <a:srgbClr val="808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</a:t>
            </a:r>
            <a:r>
              <a:rPr lang="en-US" altLang="zh-CN" sz="1200" b="0" dirty="0" err="1">
                <a:solidFill>
                  <a:srgbClr val="808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Mininum</a:t>
            </a:r>
            <a:r>
              <a:rPr lang="en-US" altLang="zh-CN" sz="1200" b="0" dirty="0">
                <a:solidFill>
                  <a:srgbClr val="808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number of operation:"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</a:p>
          <a:p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&lt;&lt;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200" b="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edit_dist_dp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str1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str2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&lt;&lt;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200" b="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endl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  <a:endParaRPr lang="en-US" altLang="zh-CN" sz="12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altLang="zh-CN" sz="12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return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200" b="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0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  <a:endParaRPr lang="en-US" altLang="zh-CN" sz="12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  <a:endParaRPr lang="zh-CN" altLang="en-US" sz="12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endParaRPr lang="zh-CN" altLang="en-US" sz="12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altLang="zh-CN" sz="1200" b="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38.</a:t>
            </a:r>
            <a:r>
              <a:rPr lang="zh-CN" altLang="en-US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①处应该填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zh-CN" altLang="en-US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  <a:endParaRPr lang="zh-CN" altLang="en-US" sz="12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pt-BR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</a:t>
            </a:r>
            <a:r>
              <a:rPr lang="pt-BR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.</a:t>
            </a:r>
            <a:r>
              <a:rPr lang="pt-BR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j       B</a:t>
            </a:r>
            <a:r>
              <a:rPr lang="pt-BR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.</a:t>
            </a:r>
            <a:r>
              <a:rPr lang="pt-BR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i       C</a:t>
            </a:r>
            <a:r>
              <a:rPr lang="pt-BR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.</a:t>
            </a:r>
            <a:r>
              <a:rPr lang="pt-BR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m          D</a:t>
            </a:r>
            <a:r>
              <a:rPr lang="pt-BR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.</a:t>
            </a:r>
            <a:r>
              <a:rPr lang="pt-BR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n</a:t>
            </a:r>
          </a:p>
          <a:p>
            <a:endParaRPr lang="zh-CN" altLang="en-US" sz="12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altLang="zh-CN" sz="1200" b="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39.</a:t>
            </a:r>
            <a:r>
              <a:rPr lang="zh-CN" altLang="en-US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②处应该填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zh-CN" altLang="en-US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  <a:endParaRPr lang="zh-CN" altLang="en-US" sz="12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pt-BR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</a:t>
            </a:r>
            <a:r>
              <a:rPr lang="pt-BR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.</a:t>
            </a:r>
            <a:r>
              <a:rPr lang="pt-BR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j       B</a:t>
            </a:r>
            <a:r>
              <a:rPr lang="pt-BR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.</a:t>
            </a:r>
            <a:r>
              <a:rPr lang="pt-BR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i       C</a:t>
            </a:r>
            <a:r>
              <a:rPr lang="pt-BR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.</a:t>
            </a:r>
            <a:r>
              <a:rPr lang="pt-BR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m           D</a:t>
            </a:r>
            <a:r>
              <a:rPr lang="pt-BR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.</a:t>
            </a:r>
            <a:r>
              <a:rPr lang="pt-BR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n</a:t>
            </a:r>
          </a:p>
          <a:p>
            <a:endParaRPr lang="zh-CN" altLang="en-US" sz="12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altLang="zh-CN" sz="1200" b="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40.</a:t>
            </a:r>
            <a:r>
              <a:rPr lang="zh-CN" altLang="en-US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③处应该填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zh-CN" altLang="en-US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  <a:endParaRPr lang="zh-CN" altLang="en-US" sz="12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pl-PL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A</a:t>
            </a:r>
            <a:r>
              <a:rPr lang="pl-PL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.</a:t>
            </a:r>
            <a:r>
              <a:rPr lang="pl-PL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str1</a:t>
            </a:r>
            <a:r>
              <a:rPr lang="pl-PL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</a:t>
            </a:r>
            <a:r>
              <a:rPr lang="pl-PL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 – </a:t>
            </a:r>
            <a:r>
              <a:rPr lang="pl-PL" altLang="zh-CN" sz="1200" b="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1</a:t>
            </a:r>
            <a:r>
              <a:rPr lang="pl-PL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</a:t>
            </a:r>
            <a:r>
              <a:rPr lang="pl-PL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pl-PL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==</a:t>
            </a:r>
            <a:r>
              <a:rPr lang="pl-PL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str2</a:t>
            </a:r>
            <a:r>
              <a:rPr lang="pl-PL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</a:t>
            </a:r>
            <a:r>
              <a:rPr lang="pl-PL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j – </a:t>
            </a:r>
            <a:r>
              <a:rPr lang="pl-PL" altLang="zh-CN" sz="1200" b="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1</a:t>
            </a:r>
            <a:r>
              <a:rPr lang="pl-PL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</a:t>
            </a:r>
            <a:r>
              <a:rPr lang="pl-PL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endParaRPr lang="en-US" altLang="zh-CN" sz="12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pl-PL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B</a:t>
            </a:r>
            <a:r>
              <a:rPr lang="pl-PL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.</a:t>
            </a:r>
            <a:r>
              <a:rPr lang="pl-PL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str1</a:t>
            </a:r>
            <a:r>
              <a:rPr lang="pl-PL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</a:t>
            </a:r>
            <a:r>
              <a:rPr lang="pl-PL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pl-PL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</a:t>
            </a:r>
            <a:r>
              <a:rPr lang="pl-PL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pl-PL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==</a:t>
            </a:r>
            <a:r>
              <a:rPr lang="pl-PL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str2</a:t>
            </a:r>
            <a:r>
              <a:rPr lang="pl-PL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</a:t>
            </a:r>
            <a:r>
              <a:rPr lang="pl-PL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j</a:t>
            </a:r>
            <a:r>
              <a:rPr lang="pl-PL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</a:t>
            </a:r>
            <a:endParaRPr lang="pl-PL" altLang="zh-CN" sz="12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pl-PL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C</a:t>
            </a:r>
            <a:r>
              <a:rPr lang="pl-PL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.</a:t>
            </a:r>
            <a:r>
              <a:rPr lang="pl-PL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str1</a:t>
            </a:r>
            <a:r>
              <a:rPr lang="pl-PL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</a:t>
            </a:r>
            <a:r>
              <a:rPr lang="pl-PL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 – </a:t>
            </a:r>
            <a:r>
              <a:rPr lang="pl-PL" altLang="zh-CN" sz="1200" b="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1</a:t>
            </a:r>
            <a:r>
              <a:rPr lang="pl-PL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</a:t>
            </a:r>
            <a:r>
              <a:rPr lang="pl-PL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pl-PL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!=</a:t>
            </a:r>
            <a:r>
              <a:rPr lang="pl-PL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str2</a:t>
            </a:r>
            <a:r>
              <a:rPr lang="pl-PL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</a:t>
            </a:r>
            <a:r>
              <a:rPr lang="pl-PL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j – </a:t>
            </a:r>
            <a:r>
              <a:rPr lang="pl-PL" altLang="zh-CN" sz="1200" b="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1</a:t>
            </a:r>
            <a:r>
              <a:rPr lang="pl-PL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</a:t>
            </a:r>
            <a:r>
              <a:rPr lang="pl-PL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endParaRPr lang="en-US" altLang="zh-CN" sz="12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altLang="zh-CN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pl-PL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</a:t>
            </a:r>
            <a:r>
              <a:rPr lang="pl-PL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.</a:t>
            </a:r>
            <a:r>
              <a:rPr lang="pl-PL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str1</a:t>
            </a:r>
            <a:r>
              <a:rPr lang="pl-PL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</a:t>
            </a:r>
            <a:r>
              <a:rPr lang="pl-PL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pl-PL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</a:t>
            </a:r>
            <a:r>
              <a:rPr lang="pl-PL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pl-PL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!=</a:t>
            </a:r>
            <a:r>
              <a:rPr lang="pl-PL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str2</a:t>
            </a:r>
            <a:r>
              <a:rPr lang="pl-PL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</a:t>
            </a:r>
            <a:r>
              <a:rPr lang="pl-PL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j</a:t>
            </a:r>
            <a:r>
              <a:rPr lang="pl-PL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</a:t>
            </a:r>
            <a:endParaRPr lang="pl-PL" altLang="zh-CN" sz="12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endParaRPr lang="zh-CN" altLang="en-US" sz="12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altLang="zh-CN" sz="1200" b="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41.</a:t>
            </a:r>
            <a:r>
              <a:rPr lang="zh-CN" altLang="en-US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④处应该填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zh-CN" altLang="en-US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  <a:endParaRPr lang="zh-CN" altLang="en-US" sz="12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.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200" b="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dp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</a:t>
            </a:r>
            <a:r>
              <a:rPr lang="en-US" altLang="zh-CN" sz="1200" b="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– </a:t>
            </a:r>
            <a:r>
              <a:rPr lang="en-US" altLang="zh-CN" sz="1200" b="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1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][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j – </a:t>
            </a:r>
            <a:r>
              <a:rPr lang="en-US" altLang="zh-CN" sz="1200" b="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1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+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200" b="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1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	B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.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200" b="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dp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</a:t>
            </a:r>
            <a:r>
              <a:rPr lang="en-US" altLang="zh-CN" sz="1200" b="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– </a:t>
            </a:r>
            <a:r>
              <a:rPr lang="en-US" altLang="zh-CN" sz="1200" b="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1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][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j – </a:t>
            </a:r>
            <a:r>
              <a:rPr lang="en-US" altLang="zh-CN" sz="1200" b="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1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</a:t>
            </a:r>
            <a:endParaRPr lang="en-US" altLang="zh-CN" sz="12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.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200" b="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dp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</a:t>
            </a:r>
            <a:r>
              <a:rPr lang="en-US" altLang="zh-CN" sz="1200" b="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– </a:t>
            </a:r>
            <a:r>
              <a:rPr lang="en-US" altLang="zh-CN" sz="1200" b="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1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][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j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 D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.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200" b="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dp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</a:t>
            </a:r>
            <a:r>
              <a:rPr lang="en-US" altLang="zh-CN" sz="1200" b="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][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j – </a:t>
            </a:r>
            <a:r>
              <a:rPr lang="en-US" altLang="zh-CN" sz="1200" b="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1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</a:t>
            </a:r>
            <a:endParaRPr lang="en-US" altLang="zh-CN" sz="12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endParaRPr lang="zh-CN" altLang="en-US" sz="12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altLang="zh-CN" sz="1200" b="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42.</a:t>
            </a:r>
            <a:r>
              <a:rPr lang="zh-CN" altLang="en-US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⑤处应该填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zh-CN" altLang="en-US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  <a:endParaRPr lang="zh-CN" altLang="en-US" sz="12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.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200" b="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dp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</a:t>
            </a:r>
            <a:r>
              <a:rPr lang="en-US" altLang="zh-CN" sz="1200" b="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][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j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+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200" b="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1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B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.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200" b="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dp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</a:t>
            </a:r>
            <a:r>
              <a:rPr lang="en-US" altLang="zh-CN" sz="1200" b="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– </a:t>
            </a:r>
            <a:r>
              <a:rPr lang="en-US" altLang="zh-CN" sz="1200" b="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1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][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j – </a:t>
            </a:r>
            <a:r>
              <a:rPr lang="en-US" altLang="zh-CN" sz="1200" b="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1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+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200" b="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1</a:t>
            </a:r>
            <a:endParaRPr lang="en-US" altLang="zh-CN" sz="12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.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200" b="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dp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</a:t>
            </a:r>
            <a:r>
              <a:rPr lang="en-US" altLang="zh-CN" sz="1200" b="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– </a:t>
            </a:r>
            <a:r>
              <a:rPr lang="en-US" altLang="zh-CN" sz="1200" b="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1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][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j – </a:t>
            </a:r>
            <a:r>
              <a:rPr lang="en-US" altLang="zh-CN" sz="1200" b="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1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D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.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200" b="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dp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</a:t>
            </a:r>
            <a:r>
              <a:rPr lang="en-US" altLang="zh-CN" sz="1200" b="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][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j</a:t>
            </a:r>
            <a:r>
              <a:rPr lang="en-US" altLang="zh-CN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</a:t>
            </a:r>
            <a:r>
              <a:rPr lang="en-US" altLang="zh-CN" sz="12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B9C8EE58-84A0-DA36-0F0A-9679BE8FEAE6}"/>
              </a:ext>
            </a:extLst>
          </p:cNvPr>
          <p:cNvSpPr txBox="1"/>
          <p:nvPr/>
        </p:nvSpPr>
        <p:spPr>
          <a:xfrm>
            <a:off x="952490" y="839156"/>
            <a:ext cx="6697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/>
              <a:t>分析：</a:t>
            </a:r>
            <a:r>
              <a:rPr lang="en-US" altLang="zh-CN" sz="2000" b="1" dirty="0"/>
              <a:t>T2</a:t>
            </a:r>
            <a:r>
              <a:rPr lang="zh-CN" altLang="en-US" sz="2000" b="1" dirty="0"/>
              <a:t>：编辑距离   </a:t>
            </a:r>
            <a:r>
              <a:rPr lang="zh-CN" altLang="en-US" sz="2000" b="1" dirty="0">
                <a:solidFill>
                  <a:srgbClr val="FF0000"/>
                </a:solidFill>
              </a:rPr>
              <a:t>题目来源：</a:t>
            </a:r>
            <a:r>
              <a:rPr lang="en-US" altLang="zh-CN" sz="2000" b="1" dirty="0">
                <a:solidFill>
                  <a:srgbClr val="FF0000"/>
                </a:solidFill>
              </a:rPr>
              <a:t>CSP-J1 </a:t>
            </a:r>
            <a:r>
              <a:rPr lang="zh-CN" altLang="en-US" sz="2000" b="1" dirty="0">
                <a:solidFill>
                  <a:srgbClr val="FF0000"/>
                </a:solidFill>
              </a:rPr>
              <a:t>第</a:t>
            </a:r>
            <a:r>
              <a:rPr lang="en-US" altLang="zh-CN" sz="2000" b="1" dirty="0">
                <a:solidFill>
                  <a:srgbClr val="FF0000"/>
                </a:solidFill>
              </a:rPr>
              <a:t>20</a:t>
            </a:r>
            <a:r>
              <a:rPr lang="zh-CN" altLang="en-US" sz="2000" b="1" dirty="0">
                <a:solidFill>
                  <a:srgbClr val="FF0000"/>
                </a:solidFill>
              </a:rPr>
              <a:t>题</a:t>
            </a:r>
          </a:p>
        </p:txBody>
      </p:sp>
      <p:cxnSp>
        <p:nvCxnSpPr>
          <p:cNvPr id="12" name="直接连接符 11">
            <a:extLst>
              <a:ext uri="{FF2B5EF4-FFF2-40B4-BE49-F238E27FC236}">
                <a16:creationId xmlns:a16="http://schemas.microsoft.com/office/drawing/2014/main" id="{7C60E8D8-D170-384F-8BD5-8C64CBDC1EA8}"/>
              </a:ext>
            </a:extLst>
          </p:cNvPr>
          <p:cNvCxnSpPr/>
          <p:nvPr/>
        </p:nvCxnSpPr>
        <p:spPr>
          <a:xfrm>
            <a:off x="905238" y="893664"/>
            <a:ext cx="0" cy="291094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638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文本框 1">
                <a:extLst>
                  <a:ext uri="{FF2B5EF4-FFF2-40B4-BE49-F238E27FC236}">
                    <a16:creationId xmlns:a16="http://schemas.microsoft.com/office/drawing/2014/main" id="{2A11F784-8BD0-95FD-25C9-D899A3126022}"/>
                  </a:ext>
                </a:extLst>
              </p:cNvPr>
              <p:cNvSpPr txBox="1"/>
              <p:nvPr/>
            </p:nvSpPr>
            <p:spPr>
              <a:xfrm>
                <a:off x="1217295" y="1490229"/>
                <a:ext cx="9296142" cy="954107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r>
                  <a:rPr lang="zh-CN" altLang="en-US" sz="2000" b="1" dirty="0">
                    <a:solidFill>
                      <a:srgbClr val="FF0000"/>
                    </a:solidFill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状态变量：</a:t>
                </a:r>
                <a14:m>
                  <m:oMath xmlns:m="http://schemas.openxmlformats.org/officeDocument/2006/math">
                    <m:r>
                      <a:rPr lang="en-US" altLang="zh-CN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𝒇</m:t>
                    </m:r>
                    <m:r>
                      <a:rPr lang="en-US" altLang="zh-CN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[</m:t>
                    </m:r>
                    <m:r>
                      <a:rPr lang="en-US" altLang="zh-CN" sz="2000" b="1" i="1" dirty="0" err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𝒊</m:t>
                    </m:r>
                    <m:r>
                      <a:rPr lang="en-US" altLang="zh-CN" sz="20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][</m:t>
                    </m:r>
                    <m:r>
                      <a:rPr lang="en-US" altLang="zh-CN" sz="20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𝒋</m:t>
                    </m:r>
                    <m:r>
                      <a:rPr lang="en-US" altLang="zh-CN" sz="20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]</m:t>
                    </m:r>
                  </m:oMath>
                </a14:m>
                <a:endParaRPr lang="en-US" altLang="zh-CN" sz="2000" b="1" dirty="0">
                  <a:latin typeface="华文楷体" panose="02010600040101010101" pitchFamily="2" charset="-122"/>
                  <a:ea typeface="华文楷体" panose="02010600040101010101" pitchFamily="2" charset="-122"/>
                </a:endParaRPr>
              </a:p>
              <a:p>
                <a:endParaRPr lang="en-US" altLang="zh-CN" dirty="0">
                  <a:latin typeface="华文楷体" panose="02010600040101010101" pitchFamily="2" charset="-122"/>
                  <a:ea typeface="华文楷体" panose="02010600040101010101" pitchFamily="2" charset="-122"/>
                </a:endParaRPr>
              </a:p>
              <a:p>
                <a14:m>
                  <m:oMath xmlns:m="http://schemas.openxmlformats.org/officeDocument/2006/math">
                    <m:r>
                      <a:rPr lang="en-US" altLang="zh-CN" i="1" dirty="0" smtClean="0"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𝑓</m:t>
                    </m:r>
                    <m:r>
                      <a:rPr lang="en-US" altLang="zh-CN" i="1" dirty="0" smtClean="0"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[</m:t>
                    </m:r>
                    <m:r>
                      <a:rPr lang="en-US" altLang="zh-CN" i="1" dirty="0" err="1"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𝑖</m:t>
                    </m:r>
                    <m:r>
                      <a:rPr lang="en-US" altLang="zh-CN" i="1" dirty="0"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][</m:t>
                    </m:r>
                    <m:r>
                      <a:rPr lang="en-US" altLang="zh-CN" i="1" dirty="0"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𝑗</m:t>
                    </m:r>
                    <m:r>
                      <a:rPr lang="en-US" altLang="zh-CN" i="1" dirty="0"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] </m:t>
                    </m:r>
                  </m:oMath>
                </a14:m>
                <a:r>
                  <a:rPr lang="zh-CN" altLang="en-US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代表着</a:t>
                </a:r>
                <a14:m>
                  <m:oMath xmlns:m="http://schemas.openxmlformats.org/officeDocument/2006/math">
                    <m:r>
                      <a:rPr lang="en-US" altLang="zh-CN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𝑎</m:t>
                    </m:r>
                  </m:oMath>
                </a14:m>
                <a:r>
                  <a:rPr lang="zh-CN" altLang="en-US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的前</a:t>
                </a:r>
                <a14:m>
                  <m:oMath xmlns:m="http://schemas.openxmlformats.org/officeDocument/2006/math">
                    <m:r>
                      <a:rPr lang="en-US" altLang="zh-CN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𝑖</m:t>
                    </m:r>
                  </m:oMath>
                </a14:m>
                <a:r>
                  <a:rPr lang="zh-CN" altLang="en-US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个字符转换成</a:t>
                </a:r>
                <a14:m>
                  <m:oMath xmlns:m="http://schemas.openxmlformats.org/officeDocument/2006/math">
                    <m:r>
                      <a:rPr lang="en-US" altLang="zh-CN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𝑏</m:t>
                    </m:r>
                  </m:oMath>
                </a14:m>
                <a:r>
                  <a:rPr lang="zh-CN" altLang="en-US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的前</a:t>
                </a:r>
                <a14:m>
                  <m:oMath xmlns:m="http://schemas.openxmlformats.org/officeDocument/2006/math">
                    <m:r>
                      <a:rPr lang="en-US" altLang="zh-CN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𝑗</m:t>
                    </m:r>
                  </m:oMath>
                </a14:m>
                <a:r>
                  <a:rPr lang="zh-CN" altLang="en-US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个字符所需要的最少操作步数</a:t>
                </a:r>
                <a:endParaRPr lang="en-US" altLang="zh-CN" dirty="0">
                  <a:latin typeface="华文楷体" panose="02010600040101010101" pitchFamily="2" charset="-122"/>
                  <a:ea typeface="华文楷体" panose="02010600040101010101" pitchFamily="2" charset="-122"/>
                </a:endParaRPr>
              </a:p>
            </p:txBody>
          </p:sp>
        </mc:Choice>
        <mc:Fallback xmlns="">
          <p:sp>
            <p:nvSpPr>
              <p:cNvPr id="2" name="文本框 1">
                <a:extLst>
                  <a:ext uri="{FF2B5EF4-FFF2-40B4-BE49-F238E27FC236}">
                    <a16:creationId xmlns:a16="http://schemas.microsoft.com/office/drawing/2014/main" id="{2A11F784-8BD0-95FD-25C9-D899A31260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7295" y="1490229"/>
                <a:ext cx="9296142" cy="954107"/>
              </a:xfrm>
              <a:prstGeom prst="rect">
                <a:avLst/>
              </a:prstGeom>
              <a:blipFill>
                <a:blip r:embed="rId2"/>
                <a:stretch>
                  <a:fillRect l="-655" t="-1887" b="-880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文本框 2">
                <a:extLst>
                  <a:ext uri="{FF2B5EF4-FFF2-40B4-BE49-F238E27FC236}">
                    <a16:creationId xmlns:a16="http://schemas.microsoft.com/office/drawing/2014/main" id="{1E7A5605-FDCA-0FB8-4C3C-A49480039DD4}"/>
                  </a:ext>
                </a:extLst>
              </p:cNvPr>
              <p:cNvSpPr txBox="1"/>
              <p:nvPr/>
            </p:nvSpPr>
            <p:spPr>
              <a:xfrm>
                <a:off x="1217295" y="2788250"/>
                <a:ext cx="9296142" cy="1938992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r>
                  <a:rPr lang="zh-CN" altLang="en-US" sz="2000" b="1" dirty="0">
                    <a:solidFill>
                      <a:srgbClr val="FF0000"/>
                    </a:solidFill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状态转移：</a:t>
                </a:r>
                <a:endParaRPr lang="en-US" altLang="zh-CN" sz="2000" b="1" dirty="0">
                  <a:solidFill>
                    <a:srgbClr val="FF0000"/>
                  </a:solidFill>
                  <a:latin typeface="华文楷体" panose="02010600040101010101" pitchFamily="2" charset="-122"/>
                  <a:ea typeface="华文楷体" panose="02010600040101010101" pitchFamily="2" charset="-122"/>
                </a:endParaRPr>
              </a:p>
              <a:p>
                <a:pPr marL="342900" indent="-342900">
                  <a:buFontTx/>
                  <a:buAutoNum type="arabicPeriod"/>
                </a:pPr>
                <a:r>
                  <a:rPr lang="zh-CN" altLang="en-US" sz="2000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若 </a:t>
                </a:r>
                <a14:m>
                  <m:oMath xmlns:m="http://schemas.openxmlformats.org/officeDocument/2006/math">
                    <m:r>
                      <a:rPr lang="en-US" altLang="zh-CN" sz="2000" i="1" dirty="0" smtClean="0"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𝑎</m:t>
                    </m:r>
                    <m:r>
                      <a:rPr lang="en-US" altLang="zh-CN" sz="2000" i="1" dirty="0" smtClean="0"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[</m:t>
                    </m:r>
                    <m:r>
                      <a:rPr lang="en-US" altLang="zh-CN" sz="2000" i="1" dirty="0" err="1"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𝑖</m:t>
                    </m:r>
                    <m:r>
                      <a:rPr lang="en-US" altLang="zh-CN" sz="2000" i="1" dirty="0"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] = </m:t>
                    </m:r>
                    <m:r>
                      <a:rPr lang="en-US" altLang="zh-CN" sz="2000" i="1" dirty="0"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𝑏</m:t>
                    </m:r>
                    <m:r>
                      <a:rPr lang="en-US" altLang="zh-CN" sz="2000" i="1" dirty="0"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[</m:t>
                    </m:r>
                    <m:r>
                      <a:rPr lang="en-US" altLang="zh-CN" sz="2000" i="1" dirty="0"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𝑗</m:t>
                    </m:r>
                    <m:r>
                      <a:rPr lang="en-US" altLang="zh-CN" sz="2000" i="1" dirty="0"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] </m:t>
                    </m:r>
                  </m:oMath>
                </a14:m>
                <a:r>
                  <a:rPr lang="zh-CN" altLang="en-US" sz="2000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：</a:t>
                </a:r>
                <a14:m>
                  <m:oMath xmlns:m="http://schemas.openxmlformats.org/officeDocument/2006/math">
                    <m:r>
                      <a:rPr lang="en-US" altLang="zh-CN" sz="2000" i="1" dirty="0" smtClean="0"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𝑓</m:t>
                    </m:r>
                    <m:r>
                      <a:rPr lang="en-US" altLang="zh-CN" sz="2000" i="1" dirty="0" smtClean="0"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[</m:t>
                    </m:r>
                    <m:r>
                      <a:rPr lang="en-US" altLang="zh-CN" sz="2000" i="1" dirty="0" err="1"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𝑖</m:t>
                    </m:r>
                    <m:r>
                      <a:rPr lang="en-US" altLang="zh-CN" sz="2000" i="1" dirty="0"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][</m:t>
                    </m:r>
                    <m:r>
                      <a:rPr lang="en-US" altLang="zh-CN" sz="2000" i="1" dirty="0"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𝑗</m:t>
                    </m:r>
                    <m:r>
                      <a:rPr lang="en-US" altLang="zh-CN" sz="2000" i="1" dirty="0"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] = </m:t>
                    </m:r>
                    <m:r>
                      <a:rPr lang="en-US" altLang="zh-CN" sz="2000" i="1" dirty="0"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𝑓</m:t>
                    </m:r>
                    <m:r>
                      <a:rPr lang="en-US" altLang="zh-CN" sz="2000" i="1" dirty="0"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[</m:t>
                    </m:r>
                    <m:r>
                      <a:rPr lang="en-US" altLang="zh-CN" sz="2000" i="1" dirty="0"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𝑖</m:t>
                    </m:r>
                    <m:r>
                      <a:rPr lang="en-US" altLang="zh-CN" sz="2000" i="1" dirty="0"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−1][</m:t>
                    </m:r>
                    <m:r>
                      <a:rPr lang="en-US" altLang="zh-CN" sz="2000" i="1" dirty="0"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𝑗</m:t>
                    </m:r>
                    <m:r>
                      <a:rPr lang="en-US" altLang="zh-CN" sz="2000" i="1" dirty="0"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−1]</m:t>
                    </m:r>
                  </m:oMath>
                </a14:m>
                <a:r>
                  <a:rPr lang="en-US" altLang="zh-CN" sz="2000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;</a:t>
                </a:r>
              </a:p>
              <a:p>
                <a:pPr marL="342900" indent="-342900">
                  <a:buAutoNum type="arabicPeriod"/>
                </a:pPr>
                <a:r>
                  <a:rPr lang="zh-CN" altLang="en-US" sz="2000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若 </a:t>
                </a:r>
                <a14:m>
                  <m:oMath xmlns:m="http://schemas.openxmlformats.org/officeDocument/2006/math">
                    <m:r>
                      <a:rPr lang="en-US" altLang="zh-CN" sz="2000" i="1" dirty="0" smtClean="0"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𝑎</m:t>
                    </m:r>
                    <m:r>
                      <a:rPr lang="en-US" altLang="zh-CN" sz="2000" i="1" dirty="0" smtClean="0"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[</m:t>
                    </m:r>
                    <m:r>
                      <a:rPr lang="en-US" altLang="zh-CN" sz="2000" i="1" dirty="0" err="1" smtClean="0"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𝑖</m:t>
                    </m:r>
                    <m:r>
                      <a:rPr lang="en-US" altLang="zh-CN" sz="2000" i="1" dirty="0" smtClean="0"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] != </m:t>
                    </m:r>
                    <m:r>
                      <a:rPr lang="en-US" altLang="zh-CN" sz="2000" i="1" dirty="0" smtClean="0"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𝑏</m:t>
                    </m:r>
                    <m:r>
                      <a:rPr lang="en-US" altLang="zh-CN" sz="2000" i="1" dirty="0" smtClean="0"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[</m:t>
                    </m:r>
                    <m:r>
                      <a:rPr lang="en-US" altLang="zh-CN" sz="2000" i="1" dirty="0" smtClean="0"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𝑗</m:t>
                    </m:r>
                    <m:r>
                      <a:rPr lang="en-US" altLang="zh-CN" sz="2000" i="1" dirty="0" smtClean="0"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]</m:t>
                    </m:r>
                  </m:oMath>
                </a14:m>
                <a:r>
                  <a:rPr lang="zh-CN" altLang="en-US" sz="2000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：则需要考虑修改，插入，删除的编辑距离的最小值</a:t>
                </a:r>
                <a:endParaRPr lang="en-US" altLang="zh-CN" sz="2000" dirty="0">
                  <a:latin typeface="华文楷体" panose="02010600040101010101" pitchFamily="2" charset="-122"/>
                  <a:ea typeface="华文楷体" panose="02010600040101010101" pitchFamily="2" charset="-122"/>
                </a:endParaRPr>
              </a:p>
              <a:p>
                <a:pPr lvl="1"/>
                <a:r>
                  <a:rPr lang="en-US" altLang="zh-CN" sz="2000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1</a:t>
                </a:r>
                <a:r>
                  <a:rPr lang="zh-CN" altLang="en-US" sz="2000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） 修改操作，即：</a:t>
                </a:r>
                <a14:m>
                  <m:oMath xmlns:m="http://schemas.openxmlformats.org/officeDocument/2006/math">
                    <m:r>
                      <a:rPr lang="en-US" altLang="zh-CN" sz="2000" i="1" dirty="0" smtClean="0"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𝑓</m:t>
                    </m:r>
                    <m:r>
                      <a:rPr lang="en-US" altLang="zh-CN" sz="2000" i="1" dirty="0" smtClean="0"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[</m:t>
                    </m:r>
                    <m:r>
                      <a:rPr lang="en-US" altLang="zh-CN" sz="2000" i="1" dirty="0" err="1"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𝑖</m:t>
                    </m:r>
                    <m:r>
                      <a:rPr lang="en-US" altLang="zh-CN" sz="2000" i="1" dirty="0"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][</m:t>
                    </m:r>
                    <m:r>
                      <a:rPr lang="en-US" altLang="zh-CN" sz="2000" i="1" dirty="0"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𝑗</m:t>
                    </m:r>
                    <m:r>
                      <a:rPr lang="en-US" altLang="zh-CN" sz="2000" i="1" dirty="0"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] = </m:t>
                    </m:r>
                    <m:r>
                      <a:rPr lang="en-US" altLang="zh-CN" sz="2000" i="1" dirty="0"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𝑓</m:t>
                    </m:r>
                    <m:r>
                      <a:rPr lang="en-US" altLang="zh-CN" sz="2000" i="1" dirty="0"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[</m:t>
                    </m:r>
                    <m:r>
                      <a:rPr lang="en-US" altLang="zh-CN" sz="2000" i="1" dirty="0"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𝑖</m:t>
                    </m:r>
                    <m:r>
                      <a:rPr lang="en-US" altLang="zh-CN" sz="2000" i="1" dirty="0"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−1][</m:t>
                    </m:r>
                    <m:r>
                      <a:rPr lang="en-US" altLang="zh-CN" sz="2000" i="1" dirty="0"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𝑗</m:t>
                    </m:r>
                    <m:r>
                      <a:rPr lang="en-US" altLang="zh-CN" sz="2000" i="1" dirty="0"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−1]</m:t>
                    </m:r>
                  </m:oMath>
                </a14:m>
                <a:r>
                  <a:rPr lang="en-US" altLang="zh-CN" sz="2000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+</a:t>
                </a:r>
                <a:r>
                  <a:rPr lang="en-US" altLang="zh-CN" sz="2000" dirty="0">
                    <a:solidFill>
                      <a:srgbClr val="FF0000"/>
                    </a:solidFill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1</a:t>
                </a:r>
                <a:r>
                  <a:rPr lang="zh-CN" altLang="en-US" sz="2000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；</a:t>
                </a:r>
                <a:endParaRPr lang="en-US" altLang="zh-CN" sz="2000" dirty="0">
                  <a:latin typeface="华文楷体" panose="02010600040101010101" pitchFamily="2" charset="-122"/>
                  <a:ea typeface="华文楷体" panose="02010600040101010101" pitchFamily="2" charset="-122"/>
                </a:endParaRPr>
              </a:p>
              <a:p>
                <a:pPr lvl="1"/>
                <a:r>
                  <a:rPr lang="en-US" altLang="zh-CN" sz="2000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2</a:t>
                </a:r>
                <a:r>
                  <a:rPr lang="zh-CN" altLang="en-US" sz="2000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） 插入操作，即：</a:t>
                </a:r>
                <a14:m>
                  <m:oMath xmlns:m="http://schemas.openxmlformats.org/officeDocument/2006/math">
                    <m:r>
                      <a:rPr lang="en-US" altLang="zh-CN" sz="2000" i="1" dirty="0" smtClean="0"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𝑓</m:t>
                    </m:r>
                    <m:r>
                      <a:rPr lang="en-US" altLang="zh-CN" sz="2000" i="1" dirty="0" smtClean="0"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[</m:t>
                    </m:r>
                    <m:r>
                      <a:rPr lang="en-US" altLang="zh-CN" sz="2000" i="1" dirty="0" err="1"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𝑖</m:t>
                    </m:r>
                    <m:r>
                      <a:rPr lang="en-US" altLang="zh-CN" sz="2000" i="1" dirty="0"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][</m:t>
                    </m:r>
                    <m:r>
                      <a:rPr lang="en-US" altLang="zh-CN" sz="2000" i="1" dirty="0"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𝑗</m:t>
                    </m:r>
                    <m:r>
                      <a:rPr lang="en-US" altLang="zh-CN" sz="2000" i="1" dirty="0"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] = </m:t>
                    </m:r>
                    <m:r>
                      <a:rPr lang="en-US" altLang="zh-CN" sz="2000" i="1" dirty="0"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𝑓</m:t>
                    </m:r>
                    <m:r>
                      <a:rPr lang="en-US" altLang="zh-CN" sz="2000" i="1" dirty="0"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[</m:t>
                    </m:r>
                    <m:r>
                      <a:rPr lang="en-US" altLang="zh-CN" sz="2000" i="1" dirty="0"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𝑖</m:t>
                    </m:r>
                    <m:r>
                      <a:rPr lang="en-US" altLang="zh-CN" sz="2000" i="1" dirty="0"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][</m:t>
                    </m:r>
                    <m:r>
                      <a:rPr lang="en-US" altLang="zh-CN" sz="2000" i="1" dirty="0"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𝑗</m:t>
                    </m:r>
                    <m:r>
                      <a:rPr lang="en-US" altLang="zh-CN" sz="2000" i="1" dirty="0"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−1]</m:t>
                    </m:r>
                  </m:oMath>
                </a14:m>
                <a:r>
                  <a:rPr lang="en-US" altLang="zh-CN" sz="2000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+</a:t>
                </a:r>
                <a:r>
                  <a:rPr lang="en-US" altLang="zh-CN" sz="2000" dirty="0">
                    <a:solidFill>
                      <a:srgbClr val="FF0000"/>
                    </a:solidFill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1</a:t>
                </a:r>
              </a:p>
              <a:p>
                <a:pPr lvl="1"/>
                <a:r>
                  <a:rPr lang="en-US" altLang="zh-CN" sz="2000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3</a:t>
                </a:r>
                <a:r>
                  <a:rPr lang="zh-CN" altLang="en-US" sz="2000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） 删除操作，删除 </a:t>
                </a:r>
                <a:r>
                  <a:rPr lang="en-US" altLang="zh-CN" sz="2000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a[</a:t>
                </a:r>
                <a:r>
                  <a:rPr lang="en-US" altLang="zh-CN" sz="2000" dirty="0" err="1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i</a:t>
                </a:r>
                <a:r>
                  <a:rPr lang="en-US" altLang="zh-CN" sz="2000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] , </a:t>
                </a:r>
                <a:r>
                  <a:rPr lang="zh-CN" altLang="en-US" sz="2000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即：</a:t>
                </a:r>
                <a14:m>
                  <m:oMath xmlns:m="http://schemas.openxmlformats.org/officeDocument/2006/math">
                    <m:r>
                      <a:rPr lang="en-US" altLang="zh-CN" sz="2000" i="1" dirty="0" smtClean="0"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𝑓</m:t>
                    </m:r>
                    <m:r>
                      <a:rPr lang="en-US" altLang="zh-CN" sz="2000" i="1" dirty="0" smtClean="0"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[</m:t>
                    </m:r>
                    <m:r>
                      <a:rPr lang="en-US" altLang="zh-CN" sz="2000" i="1" dirty="0" err="1"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𝑖</m:t>
                    </m:r>
                    <m:r>
                      <a:rPr lang="en-US" altLang="zh-CN" sz="2000" i="1" dirty="0"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][</m:t>
                    </m:r>
                    <m:r>
                      <a:rPr lang="en-US" altLang="zh-CN" sz="2000" i="1" dirty="0"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𝑗</m:t>
                    </m:r>
                    <m:r>
                      <a:rPr lang="en-US" altLang="zh-CN" sz="2000" i="1" dirty="0"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] = </m:t>
                    </m:r>
                    <m:r>
                      <a:rPr lang="en-US" altLang="zh-CN" sz="2000" i="1" dirty="0"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𝑓</m:t>
                    </m:r>
                    <m:r>
                      <a:rPr lang="en-US" altLang="zh-CN" sz="2000" i="1" dirty="0"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[</m:t>
                    </m:r>
                    <m:r>
                      <a:rPr lang="en-US" altLang="zh-CN" sz="2000" i="1" dirty="0"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𝑖</m:t>
                    </m:r>
                    <m:r>
                      <a:rPr lang="en-US" altLang="zh-CN" sz="2000" i="1" dirty="0"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−1][</m:t>
                    </m:r>
                    <m:r>
                      <m:rPr>
                        <m:sty m:val="p"/>
                      </m:rPr>
                      <a:rPr lang="en-US" altLang="zh-CN" sz="2000" i="1" dirty="0"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j</m:t>
                    </m:r>
                    <m:r>
                      <a:rPr lang="en-US" altLang="zh-CN" sz="2000" i="1" dirty="0"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]</m:t>
                    </m:r>
                  </m:oMath>
                </a14:m>
                <a:r>
                  <a:rPr lang="en-US" altLang="zh-CN" sz="2000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+</a:t>
                </a:r>
                <a:r>
                  <a:rPr lang="en-US" altLang="zh-CN" sz="2000" dirty="0">
                    <a:solidFill>
                      <a:srgbClr val="FF0000"/>
                    </a:solidFill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1</a:t>
                </a:r>
              </a:p>
            </p:txBody>
          </p:sp>
        </mc:Choice>
        <mc:Fallback xmlns="">
          <p:sp>
            <p:nvSpPr>
              <p:cNvPr id="3" name="文本框 2">
                <a:extLst>
                  <a:ext uri="{FF2B5EF4-FFF2-40B4-BE49-F238E27FC236}">
                    <a16:creationId xmlns:a16="http://schemas.microsoft.com/office/drawing/2014/main" id="{1E7A5605-FDCA-0FB8-4C3C-A49480039D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7295" y="2788250"/>
                <a:ext cx="9296142" cy="1938992"/>
              </a:xfrm>
              <a:prstGeom prst="rect">
                <a:avLst/>
              </a:prstGeom>
              <a:blipFill>
                <a:blip r:embed="rId3"/>
                <a:stretch>
                  <a:fillRect l="-655" t="-1250" b="-468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3BC8AE98-F47A-3417-D912-7FFE1712CE76}"/>
                  </a:ext>
                </a:extLst>
              </p:cNvPr>
              <p:cNvSpPr txBox="1"/>
              <p:nvPr/>
            </p:nvSpPr>
            <p:spPr>
              <a:xfrm>
                <a:off x="1217295" y="5101933"/>
                <a:ext cx="9296142" cy="987193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r>
                  <a:rPr lang="zh-CN" altLang="en-US" b="1" dirty="0">
                    <a:solidFill>
                      <a:srgbClr val="FF0000"/>
                    </a:solidFill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递推表达式：</a:t>
                </a:r>
                <a:endParaRPr lang="en-US" altLang="zh-CN" b="1" dirty="0">
                  <a:solidFill>
                    <a:srgbClr val="FF0000"/>
                  </a:solidFill>
                  <a:latin typeface="华文楷体" panose="02010600040101010101" pitchFamily="2" charset="-122"/>
                  <a:ea typeface="华文楷体" panose="02010600040101010101" pitchFamily="2" charset="-122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  <a:ea typeface="华文楷体" panose="02010600040101010101" pitchFamily="2" charset="-122"/>
                        </a:rPr>
                        <m:t>𝑓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  <a:ea typeface="华文楷体" panose="02010600040101010101" pitchFamily="2" charset="-122"/>
                            </a:rPr>
                          </m:ctrlPr>
                        </m:d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ea typeface="华文楷体" panose="02010600040101010101" pitchFamily="2" charset="-122"/>
                            </a:rPr>
                            <m:t>𝑖</m:t>
                          </m:r>
                        </m:e>
                      </m:d>
                      <m:r>
                        <a:rPr lang="en-US" altLang="zh-CN" b="0" i="1" smtClean="0">
                          <a:latin typeface="Cambria Math" panose="02040503050406030204" pitchFamily="18" charset="0"/>
                          <a:ea typeface="华文楷体" panose="02010600040101010101" pitchFamily="2" charset="-122"/>
                        </a:rPr>
                        <m:t>[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  <a:ea typeface="华文楷体" panose="02010600040101010101" pitchFamily="2" charset="-122"/>
                        </a:rPr>
                        <m:t>𝑗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  <a:ea typeface="华文楷体" panose="02010600040101010101" pitchFamily="2" charset="-122"/>
                        </a:rPr>
                        <m:t>]=</m:t>
                      </m:r>
                      <m:d>
                        <m:dPr>
                          <m:begChr m:val="{"/>
                          <m:endChr m:val=""/>
                          <m:ctrlPr>
                            <a:rPr lang="en-US" altLang="zh-CN" i="1" smtClean="0">
                              <a:latin typeface="Cambria Math" panose="02040503050406030204" pitchFamily="18" charset="0"/>
                              <a:ea typeface="华文楷体" panose="02010600040101010101" pitchFamily="2" charset="-122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altLang="zh-CN" i="1" smtClean="0">
                                  <a:latin typeface="Cambria Math" panose="02040503050406030204" pitchFamily="18" charset="0"/>
                                  <a:ea typeface="华文楷体" panose="02010600040101010101" pitchFamily="2" charset="-122"/>
                                </a:rPr>
                              </m:ctrlPr>
                            </m:eqArr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华文楷体" panose="02010600040101010101" pitchFamily="2" charset="-122"/>
                                </a:rPr>
                                <m:t>𝑓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  <a:ea typeface="华文楷体" panose="02010600040101010101" pitchFamily="2" charset="-122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  <a:ea typeface="华文楷体" panose="02010600040101010101" pitchFamily="2" charset="-122"/>
                                    </a:rPr>
                                    <m:t>𝑖</m:t>
                                  </m:r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  <a:ea typeface="华文楷体" panose="02010600040101010101" pitchFamily="2" charset="-122"/>
                                    </a:rPr>
                                    <m:t>−1</m:t>
                                  </m:r>
                                </m:e>
                              </m:d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  <a:ea typeface="华文楷体" panose="02010600040101010101" pitchFamily="2" charset="-122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  <a:ea typeface="华文楷体" panose="02010600040101010101" pitchFamily="2" charset="-122"/>
                                    </a:rPr>
                                    <m:t>𝑗</m:t>
                                  </m:r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  <a:ea typeface="华文楷体" panose="02010600040101010101" pitchFamily="2" charset="-122"/>
                                    </a:rPr>
                                    <m:t>−1</m:t>
                                  </m:r>
                                </m:e>
                              </m:d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华文楷体" panose="02010600040101010101" pitchFamily="2" charset="-122"/>
                                </a:rPr>
                                <m:t>+1,  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华文楷体" panose="02010600040101010101" pitchFamily="2" charset="-122"/>
                                </a:rPr>
                                <m:t>𝑎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  <a:ea typeface="华文楷体" panose="02010600040101010101" pitchFamily="2" charset="-122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  <a:ea typeface="华文楷体" panose="02010600040101010101" pitchFamily="2" charset="-122"/>
                                    </a:rPr>
                                    <m:t>𝑖</m:t>
                                  </m:r>
                                </m:e>
                              </m:d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华文楷体" panose="02010600040101010101" pitchFamily="2" charset="-122"/>
                                </a:rPr>
                                <m:t>==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华文楷体" panose="02010600040101010101" pitchFamily="2" charset="-122"/>
                                </a:rPr>
                                <m:t>𝑏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华文楷体" panose="02010600040101010101" pitchFamily="2" charset="-122"/>
                                </a:rPr>
                                <m:t>[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华文楷体" panose="02010600040101010101" pitchFamily="2" charset="-122"/>
                                </a:rPr>
                                <m:t>𝑗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华文楷体" panose="02010600040101010101" pitchFamily="2" charset="-122"/>
                                </a:rPr>
                                <m:t>]</m:t>
                              </m:r>
                            </m:e>
                            <m:e>
                              <m:func>
                                <m:func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  <a:ea typeface="华文楷体" panose="02010600040101010101" pitchFamily="2" charset="-122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altLang="zh-CN" b="0" i="0" smtClean="0">
                                      <a:latin typeface="Cambria Math" panose="02040503050406030204" pitchFamily="18" charset="0"/>
                                      <a:ea typeface="华文楷体" panose="02010600040101010101" pitchFamily="2" charset="-122"/>
                                    </a:rPr>
                                    <m:t>max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  <a:ea typeface="华文楷体" panose="02010600040101010101" pitchFamily="2" charset="-122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  <a:ea typeface="华文楷体" panose="02010600040101010101" pitchFamily="2" charset="-122"/>
                                        </a:rPr>
                                        <m:t>𝑓</m:t>
                                      </m:r>
                                      <m:d>
                                        <m:dPr>
                                          <m:begChr m:val="["/>
                                          <m:endChr m:val="]"/>
                                          <m:ctrlPr>
                                            <a:rPr lang="en-US" altLang="zh-CN" b="0" i="1" smtClean="0">
                                              <a:latin typeface="Cambria Math" panose="02040503050406030204" pitchFamily="18" charset="0"/>
                                              <a:ea typeface="华文楷体" panose="02010600040101010101" pitchFamily="2" charset="-122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CN" b="0" i="1" smtClean="0">
                                              <a:latin typeface="Cambria Math" panose="02040503050406030204" pitchFamily="18" charset="0"/>
                                              <a:ea typeface="华文楷体" panose="02010600040101010101" pitchFamily="2" charset="-122"/>
                                            </a:rPr>
                                            <m:t>𝑖</m:t>
                                          </m:r>
                                          <m:r>
                                            <a:rPr lang="en-US" altLang="zh-CN" b="0" i="1" smtClean="0">
                                              <a:latin typeface="Cambria Math" panose="02040503050406030204" pitchFamily="18" charset="0"/>
                                              <a:ea typeface="华文楷体" panose="02010600040101010101" pitchFamily="2" charset="-122"/>
                                            </a:rPr>
                                            <m:t>−1</m:t>
                                          </m:r>
                                        </m:e>
                                      </m:d>
                                      <m:d>
                                        <m:dPr>
                                          <m:begChr m:val="["/>
                                          <m:endChr m:val="]"/>
                                          <m:ctrlPr>
                                            <a:rPr lang="en-US" altLang="zh-CN" b="0" i="1" smtClean="0">
                                              <a:latin typeface="Cambria Math" panose="02040503050406030204" pitchFamily="18" charset="0"/>
                                              <a:ea typeface="华文楷体" panose="02010600040101010101" pitchFamily="2" charset="-122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CN" b="0" i="1" smtClean="0">
                                              <a:latin typeface="Cambria Math" panose="02040503050406030204" pitchFamily="18" charset="0"/>
                                              <a:ea typeface="华文楷体" panose="02010600040101010101" pitchFamily="2" charset="-122"/>
                                            </a:rPr>
                                            <m:t>𝑗</m:t>
                                          </m:r>
                                        </m:e>
                                      </m:d>
                                      <m: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  <a:ea typeface="华文楷体" panose="02010600040101010101" pitchFamily="2" charset="-122"/>
                                        </a:rPr>
                                        <m:t>, </m:t>
                                      </m:r>
                                      <m: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  <a:ea typeface="华文楷体" panose="02010600040101010101" pitchFamily="2" charset="-122"/>
                                        </a:rPr>
                                        <m:t>𝑓</m:t>
                                      </m:r>
                                      <m:d>
                                        <m:dPr>
                                          <m:begChr m:val="["/>
                                          <m:endChr m:val="]"/>
                                          <m:ctrlPr>
                                            <a:rPr lang="en-US" altLang="zh-CN" b="0" i="1" smtClean="0">
                                              <a:latin typeface="Cambria Math" panose="02040503050406030204" pitchFamily="18" charset="0"/>
                                              <a:ea typeface="华文楷体" panose="02010600040101010101" pitchFamily="2" charset="-122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CN" b="0" i="1" smtClean="0">
                                              <a:latin typeface="Cambria Math" panose="02040503050406030204" pitchFamily="18" charset="0"/>
                                              <a:ea typeface="华文楷体" panose="02010600040101010101" pitchFamily="2" charset="-122"/>
                                            </a:rPr>
                                            <m:t>𝑖</m:t>
                                          </m:r>
                                        </m:e>
                                      </m:d>
                                      <m:d>
                                        <m:dPr>
                                          <m:begChr m:val="["/>
                                          <m:endChr m:val="]"/>
                                          <m:ctrlPr>
                                            <a:rPr lang="en-US" altLang="zh-CN" b="0" i="1" smtClean="0">
                                              <a:latin typeface="Cambria Math" panose="02040503050406030204" pitchFamily="18" charset="0"/>
                                              <a:ea typeface="华文楷体" panose="02010600040101010101" pitchFamily="2" charset="-122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CN" b="0" i="1" smtClean="0">
                                              <a:latin typeface="Cambria Math" panose="02040503050406030204" pitchFamily="18" charset="0"/>
                                              <a:ea typeface="华文楷体" panose="02010600040101010101" pitchFamily="2" charset="-122"/>
                                            </a:rPr>
                                            <m:t>𝑗</m:t>
                                          </m:r>
                                          <m:r>
                                            <a:rPr lang="en-US" altLang="zh-CN" b="0" i="1" smtClean="0">
                                              <a:latin typeface="Cambria Math" panose="02040503050406030204" pitchFamily="18" charset="0"/>
                                              <a:ea typeface="华文楷体" panose="02010600040101010101" pitchFamily="2" charset="-122"/>
                                            </a:rPr>
                                            <m:t>−1</m:t>
                                          </m:r>
                                        </m:e>
                                      </m:d>
                                      <m: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  <a:ea typeface="华文楷体" panose="02010600040101010101" pitchFamily="2" charset="-122"/>
                                        </a:rPr>
                                        <m:t>, </m:t>
                                      </m:r>
                                      <m: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  <a:ea typeface="华文楷体" panose="02010600040101010101" pitchFamily="2" charset="-122"/>
                                        </a:rPr>
                                        <m:t>𝑓</m:t>
                                      </m:r>
                                      <m:d>
                                        <m:dPr>
                                          <m:begChr m:val="["/>
                                          <m:endChr m:val="]"/>
                                          <m:ctrlPr>
                                            <a:rPr lang="en-US" altLang="zh-CN" b="0" i="1" smtClean="0">
                                              <a:latin typeface="Cambria Math" panose="02040503050406030204" pitchFamily="18" charset="0"/>
                                              <a:ea typeface="华文楷体" panose="02010600040101010101" pitchFamily="2" charset="-122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CN" b="0" i="1" smtClean="0">
                                              <a:latin typeface="Cambria Math" panose="02040503050406030204" pitchFamily="18" charset="0"/>
                                              <a:ea typeface="华文楷体" panose="02010600040101010101" pitchFamily="2" charset="-122"/>
                                            </a:rPr>
                                            <m:t>𝑖</m:t>
                                          </m:r>
                                          <m:r>
                                            <a:rPr lang="en-US" altLang="zh-CN" b="0" i="1" smtClean="0">
                                              <a:latin typeface="Cambria Math" panose="02040503050406030204" pitchFamily="18" charset="0"/>
                                              <a:ea typeface="华文楷体" panose="02010600040101010101" pitchFamily="2" charset="-122"/>
                                            </a:rPr>
                                            <m:t>−1</m:t>
                                          </m:r>
                                        </m:e>
                                      </m:d>
                                      <m:d>
                                        <m:dPr>
                                          <m:begChr m:val="["/>
                                          <m:endChr m:val="]"/>
                                          <m:ctrlPr>
                                            <a:rPr lang="en-US" altLang="zh-CN" b="0" i="1" smtClean="0">
                                              <a:latin typeface="Cambria Math" panose="02040503050406030204" pitchFamily="18" charset="0"/>
                                              <a:ea typeface="华文楷体" panose="02010600040101010101" pitchFamily="2" charset="-122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CN" b="0" i="1" smtClean="0">
                                              <a:latin typeface="Cambria Math" panose="02040503050406030204" pitchFamily="18" charset="0"/>
                                              <a:ea typeface="华文楷体" panose="02010600040101010101" pitchFamily="2" charset="-122"/>
                                            </a:rPr>
                                            <m:t>𝑗</m:t>
                                          </m:r>
                                          <m:r>
                                            <a:rPr lang="en-US" altLang="zh-CN" b="0" i="1" smtClean="0">
                                              <a:latin typeface="Cambria Math" panose="02040503050406030204" pitchFamily="18" charset="0"/>
                                              <a:ea typeface="华文楷体" panose="02010600040101010101" pitchFamily="2" charset="-122"/>
                                            </a:rPr>
                                            <m:t>−1</m:t>
                                          </m:r>
                                        </m:e>
                                      </m:d>
                                    </m:e>
                                  </m:d>
                                </m:e>
                              </m:func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华文楷体" panose="02010600040101010101" pitchFamily="2" charset="-122"/>
                                </a:rPr>
                                <m:t>+1,  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华文楷体" panose="02010600040101010101" pitchFamily="2" charset="-122"/>
                                </a:rPr>
                                <m:t>𝑎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  <a:ea typeface="华文楷体" panose="02010600040101010101" pitchFamily="2" charset="-122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  <a:ea typeface="华文楷体" panose="02010600040101010101" pitchFamily="2" charset="-122"/>
                                    </a:rPr>
                                    <m:t>𝑖</m:t>
                                  </m:r>
                                </m:e>
                              </m:d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华文楷体" panose="02010600040101010101" pitchFamily="2" charset="-122"/>
                                </a:rPr>
                                <m:t> !=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华文楷体" panose="02010600040101010101" pitchFamily="2" charset="-122"/>
                                </a:rPr>
                                <m:t>𝑏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华文楷体" panose="02010600040101010101" pitchFamily="2" charset="-122"/>
                                </a:rPr>
                                <m:t>[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华文楷体" panose="02010600040101010101" pitchFamily="2" charset="-122"/>
                                </a:rPr>
                                <m:t>𝑗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华文楷体" panose="02010600040101010101" pitchFamily="2" charset="-122"/>
                                </a:rPr>
                                <m:t>]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altLang="zh-CN" dirty="0">
                  <a:latin typeface="华文楷体" panose="02010600040101010101" pitchFamily="2" charset="-122"/>
                  <a:ea typeface="华文楷体" panose="02010600040101010101" pitchFamily="2" charset="-122"/>
                </a:endParaRPr>
              </a:p>
            </p:txBody>
          </p:sp>
        </mc:Choice>
        <mc:Fallback xmlns="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3BC8AE98-F47A-3417-D912-7FFE1712CE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7295" y="5101933"/>
                <a:ext cx="9296142" cy="987193"/>
              </a:xfrm>
              <a:prstGeom prst="rect">
                <a:avLst/>
              </a:prstGeom>
              <a:blipFill>
                <a:blip r:embed="rId4"/>
                <a:stretch>
                  <a:fillRect l="-524" t="-243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直接连接符 5">
            <a:extLst>
              <a:ext uri="{FF2B5EF4-FFF2-40B4-BE49-F238E27FC236}">
                <a16:creationId xmlns:a16="http://schemas.microsoft.com/office/drawing/2014/main" id="{2D3E6E04-7E6C-FACD-9283-2A6CEC866F92}"/>
              </a:ext>
            </a:extLst>
          </p:cNvPr>
          <p:cNvCxnSpPr/>
          <p:nvPr/>
        </p:nvCxnSpPr>
        <p:spPr>
          <a:xfrm>
            <a:off x="905238" y="893664"/>
            <a:ext cx="0" cy="291094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>
            <a:extLst>
              <a:ext uri="{FF2B5EF4-FFF2-40B4-BE49-F238E27FC236}">
                <a16:creationId xmlns:a16="http://schemas.microsoft.com/office/drawing/2014/main" id="{EC7A6300-7637-445E-EF42-DC102AB03D50}"/>
              </a:ext>
            </a:extLst>
          </p:cNvPr>
          <p:cNvSpPr txBox="1"/>
          <p:nvPr/>
        </p:nvSpPr>
        <p:spPr>
          <a:xfrm>
            <a:off x="996033" y="839156"/>
            <a:ext cx="6697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/>
              <a:t>分析：</a:t>
            </a:r>
            <a:r>
              <a:rPr lang="en-US" altLang="zh-CN" sz="2000" b="1" dirty="0"/>
              <a:t>T2</a:t>
            </a:r>
            <a:r>
              <a:rPr lang="zh-CN" altLang="en-US" sz="2000" b="1" dirty="0"/>
              <a:t>：编辑距离   </a:t>
            </a:r>
            <a:r>
              <a:rPr lang="zh-CN" altLang="en-US" sz="2000" b="1" dirty="0">
                <a:solidFill>
                  <a:srgbClr val="FF0000"/>
                </a:solidFill>
              </a:rPr>
              <a:t>题目来源：</a:t>
            </a:r>
            <a:r>
              <a:rPr lang="en-US" altLang="zh-CN" sz="2000" b="1" dirty="0">
                <a:solidFill>
                  <a:srgbClr val="FF0000"/>
                </a:solidFill>
              </a:rPr>
              <a:t>CSP-J1 </a:t>
            </a:r>
            <a:r>
              <a:rPr lang="zh-CN" altLang="en-US" sz="2000" b="1" dirty="0">
                <a:solidFill>
                  <a:srgbClr val="FF0000"/>
                </a:solidFill>
              </a:rPr>
              <a:t>第</a:t>
            </a:r>
            <a:r>
              <a:rPr lang="en-US" altLang="zh-CN" sz="2000" b="1" dirty="0">
                <a:solidFill>
                  <a:srgbClr val="FF0000"/>
                </a:solidFill>
              </a:rPr>
              <a:t>20</a:t>
            </a:r>
            <a:r>
              <a:rPr lang="zh-CN" altLang="en-US" sz="2000" b="1" dirty="0">
                <a:solidFill>
                  <a:srgbClr val="FF0000"/>
                </a:solidFill>
              </a:rPr>
              <a:t>题</a:t>
            </a:r>
          </a:p>
        </p:txBody>
      </p:sp>
    </p:spTree>
    <p:extLst>
      <p:ext uri="{BB962C8B-B14F-4D97-AF65-F5344CB8AC3E}">
        <p14:creationId xmlns:p14="http://schemas.microsoft.com/office/powerpoint/2010/main" val="30721348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接连接符 5">
            <a:extLst>
              <a:ext uri="{FF2B5EF4-FFF2-40B4-BE49-F238E27FC236}">
                <a16:creationId xmlns:a16="http://schemas.microsoft.com/office/drawing/2014/main" id="{2D3E6E04-7E6C-FACD-9283-2A6CEC866F92}"/>
              </a:ext>
            </a:extLst>
          </p:cNvPr>
          <p:cNvCxnSpPr/>
          <p:nvPr/>
        </p:nvCxnSpPr>
        <p:spPr>
          <a:xfrm>
            <a:off x="905238" y="893664"/>
            <a:ext cx="0" cy="291094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>
            <a:extLst>
              <a:ext uri="{FF2B5EF4-FFF2-40B4-BE49-F238E27FC236}">
                <a16:creationId xmlns:a16="http://schemas.microsoft.com/office/drawing/2014/main" id="{D4D2B5C4-96D2-8A2E-70F0-69360AD71D5F}"/>
              </a:ext>
            </a:extLst>
          </p:cNvPr>
          <p:cNvSpPr txBox="1"/>
          <p:nvPr/>
        </p:nvSpPr>
        <p:spPr>
          <a:xfrm>
            <a:off x="905238" y="839156"/>
            <a:ext cx="6697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/>
              <a:t>分析：</a:t>
            </a:r>
            <a:r>
              <a:rPr lang="en-US" altLang="zh-CN" sz="2000" b="1" dirty="0"/>
              <a:t>T3</a:t>
            </a:r>
            <a:r>
              <a:rPr lang="zh-CN" altLang="en-US" sz="2000" b="1" dirty="0"/>
              <a:t>：过河   </a:t>
            </a:r>
            <a:r>
              <a:rPr lang="en-US" altLang="zh-CN" sz="2000" b="1" dirty="0">
                <a:solidFill>
                  <a:srgbClr val="FF0000"/>
                </a:solidFill>
              </a:rPr>
              <a:t>[NOIP2005 </a:t>
            </a:r>
            <a:r>
              <a:rPr lang="zh-CN" altLang="en-US" sz="2000" b="1" dirty="0">
                <a:solidFill>
                  <a:srgbClr val="FF0000"/>
                </a:solidFill>
              </a:rPr>
              <a:t>提高组</a:t>
            </a:r>
            <a:r>
              <a:rPr lang="en-US" altLang="zh-CN" sz="2000" b="1" dirty="0">
                <a:solidFill>
                  <a:srgbClr val="FF0000"/>
                </a:solidFill>
              </a:rPr>
              <a:t>] </a:t>
            </a:r>
            <a:r>
              <a:rPr lang="zh-CN" altLang="en-US" sz="2000" b="1" dirty="0">
                <a:solidFill>
                  <a:srgbClr val="FF0000"/>
                </a:solidFill>
              </a:rPr>
              <a:t>过河 </a:t>
            </a:r>
            <a:r>
              <a:rPr lang="en-US" altLang="zh-CN" sz="2000" b="1" dirty="0">
                <a:solidFill>
                  <a:srgbClr val="FF0000"/>
                </a:solidFill>
              </a:rPr>
              <a:t>T2</a:t>
            </a:r>
            <a:endParaRPr lang="zh-CN" altLang="en-US" sz="2000" b="1" dirty="0">
              <a:solidFill>
                <a:srgbClr val="FF0000"/>
              </a:solidFill>
            </a:endParaRPr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62EFD149-606B-574F-609F-B88DB1125C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212" y="1536462"/>
            <a:ext cx="8505959" cy="4623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7873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接连接符 5">
            <a:extLst>
              <a:ext uri="{FF2B5EF4-FFF2-40B4-BE49-F238E27FC236}">
                <a16:creationId xmlns:a16="http://schemas.microsoft.com/office/drawing/2014/main" id="{2D3E6E04-7E6C-FACD-9283-2A6CEC866F92}"/>
              </a:ext>
            </a:extLst>
          </p:cNvPr>
          <p:cNvCxnSpPr/>
          <p:nvPr/>
        </p:nvCxnSpPr>
        <p:spPr>
          <a:xfrm>
            <a:off x="905238" y="893664"/>
            <a:ext cx="0" cy="291094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>
            <a:extLst>
              <a:ext uri="{FF2B5EF4-FFF2-40B4-BE49-F238E27FC236}">
                <a16:creationId xmlns:a16="http://schemas.microsoft.com/office/drawing/2014/main" id="{D4D2B5C4-96D2-8A2E-70F0-69360AD71D5F}"/>
              </a:ext>
            </a:extLst>
          </p:cNvPr>
          <p:cNvSpPr txBox="1"/>
          <p:nvPr/>
        </p:nvSpPr>
        <p:spPr>
          <a:xfrm>
            <a:off x="905238" y="839156"/>
            <a:ext cx="54774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/>
              <a:t>分析：</a:t>
            </a:r>
            <a:r>
              <a:rPr lang="en-US" altLang="zh-CN" sz="2000" b="1" dirty="0"/>
              <a:t>T3</a:t>
            </a:r>
            <a:r>
              <a:rPr lang="zh-CN" altLang="en-US" sz="2000" b="1" dirty="0"/>
              <a:t>：过河   </a:t>
            </a:r>
            <a:r>
              <a:rPr lang="en-US" altLang="zh-CN" sz="2000" b="1" dirty="0">
                <a:solidFill>
                  <a:srgbClr val="FF0000"/>
                </a:solidFill>
              </a:rPr>
              <a:t>[NOIP2005 </a:t>
            </a:r>
            <a:r>
              <a:rPr lang="zh-CN" altLang="en-US" sz="2000" b="1" dirty="0">
                <a:solidFill>
                  <a:srgbClr val="FF0000"/>
                </a:solidFill>
              </a:rPr>
              <a:t>提高组</a:t>
            </a:r>
            <a:r>
              <a:rPr lang="en-US" altLang="zh-CN" sz="2000" b="1" dirty="0">
                <a:solidFill>
                  <a:srgbClr val="FF0000"/>
                </a:solidFill>
              </a:rPr>
              <a:t>] </a:t>
            </a:r>
            <a:r>
              <a:rPr lang="zh-CN" altLang="en-US" sz="2000" b="1" dirty="0">
                <a:solidFill>
                  <a:srgbClr val="FF0000"/>
                </a:solidFill>
              </a:rPr>
              <a:t>过河 </a:t>
            </a:r>
            <a:r>
              <a:rPr lang="en-US" altLang="zh-CN" sz="2000" b="1" dirty="0">
                <a:solidFill>
                  <a:srgbClr val="FF0000"/>
                </a:solidFill>
              </a:rPr>
              <a:t>T2</a:t>
            </a:r>
            <a:endParaRPr lang="zh-CN" altLang="en-US" sz="2000" b="1" dirty="0">
              <a:solidFill>
                <a:srgbClr val="FF0000"/>
              </a:solidFill>
            </a:endParaRPr>
          </a:p>
        </p:txBody>
      </p:sp>
      <p:cxnSp>
        <p:nvCxnSpPr>
          <p:cNvPr id="3" name="直接箭头连接符 2">
            <a:extLst>
              <a:ext uri="{FF2B5EF4-FFF2-40B4-BE49-F238E27FC236}">
                <a16:creationId xmlns:a16="http://schemas.microsoft.com/office/drawing/2014/main" id="{28145991-952B-FDBD-CB55-62D82CF909E5}"/>
              </a:ext>
            </a:extLst>
          </p:cNvPr>
          <p:cNvCxnSpPr/>
          <p:nvPr/>
        </p:nvCxnSpPr>
        <p:spPr>
          <a:xfrm>
            <a:off x="1182914" y="2104572"/>
            <a:ext cx="8527143" cy="0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" name="椭圆 3">
            <a:extLst>
              <a:ext uri="{FF2B5EF4-FFF2-40B4-BE49-F238E27FC236}">
                <a16:creationId xmlns:a16="http://schemas.microsoft.com/office/drawing/2014/main" id="{B60F9790-1ED8-558C-C71D-6707A5AB11D0}"/>
              </a:ext>
            </a:extLst>
          </p:cNvPr>
          <p:cNvSpPr/>
          <p:nvPr/>
        </p:nvSpPr>
        <p:spPr>
          <a:xfrm>
            <a:off x="4615542" y="1923143"/>
            <a:ext cx="362857" cy="362857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椭圆 4">
            <a:extLst>
              <a:ext uri="{FF2B5EF4-FFF2-40B4-BE49-F238E27FC236}">
                <a16:creationId xmlns:a16="http://schemas.microsoft.com/office/drawing/2014/main" id="{B515A7CC-1556-5BFB-E848-A207B61260E1}"/>
              </a:ext>
            </a:extLst>
          </p:cNvPr>
          <p:cNvSpPr/>
          <p:nvPr/>
        </p:nvSpPr>
        <p:spPr>
          <a:xfrm>
            <a:off x="8411027" y="1923143"/>
            <a:ext cx="362857" cy="362857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椭圆 7">
            <a:extLst>
              <a:ext uri="{FF2B5EF4-FFF2-40B4-BE49-F238E27FC236}">
                <a16:creationId xmlns:a16="http://schemas.microsoft.com/office/drawing/2014/main" id="{2787E971-3E23-7D1A-D75B-F88EB0596F7C}"/>
              </a:ext>
            </a:extLst>
          </p:cNvPr>
          <p:cNvSpPr/>
          <p:nvPr/>
        </p:nvSpPr>
        <p:spPr>
          <a:xfrm>
            <a:off x="1886857" y="1923143"/>
            <a:ext cx="362857" cy="362857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文本框 11">
                <a:extLst>
                  <a:ext uri="{FF2B5EF4-FFF2-40B4-BE49-F238E27FC236}">
                    <a16:creationId xmlns:a16="http://schemas.microsoft.com/office/drawing/2014/main" id="{6AC81536-52E3-01E6-6FA6-560E63F56FD6}"/>
                  </a:ext>
                </a:extLst>
              </p:cNvPr>
              <p:cNvSpPr txBox="1"/>
              <p:nvPr/>
            </p:nvSpPr>
            <p:spPr>
              <a:xfrm>
                <a:off x="8331197" y="2399619"/>
                <a:ext cx="52251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3200" b="1" i="1" dirty="0" smtClean="0">
                          <a:latin typeface="Cambria Math" panose="02040503050406030204" pitchFamily="18" charset="0"/>
                        </a:rPr>
                        <m:t>𝒊</m:t>
                      </m:r>
                    </m:oMath>
                  </m:oMathPara>
                </a14:m>
                <a:endParaRPr lang="zh-CN" altLang="en-US" sz="3200" b="1" dirty="0"/>
              </a:p>
            </p:txBody>
          </p:sp>
        </mc:Choice>
        <mc:Fallback xmlns="">
          <p:sp>
            <p:nvSpPr>
              <p:cNvPr id="12" name="文本框 11">
                <a:extLst>
                  <a:ext uri="{FF2B5EF4-FFF2-40B4-BE49-F238E27FC236}">
                    <a16:creationId xmlns:a16="http://schemas.microsoft.com/office/drawing/2014/main" id="{6AC81536-52E3-01E6-6FA6-560E63F56F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31197" y="2399619"/>
                <a:ext cx="522515" cy="5847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文本框 12">
                <a:extLst>
                  <a:ext uri="{FF2B5EF4-FFF2-40B4-BE49-F238E27FC236}">
                    <a16:creationId xmlns:a16="http://schemas.microsoft.com/office/drawing/2014/main" id="{C1E4EFAB-C4DC-AC4E-3FA9-ECD2BB0FEC05}"/>
                  </a:ext>
                </a:extLst>
              </p:cNvPr>
              <p:cNvSpPr txBox="1"/>
              <p:nvPr/>
            </p:nvSpPr>
            <p:spPr>
              <a:xfrm>
                <a:off x="1066799" y="2920473"/>
                <a:ext cx="10170861" cy="1138773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zh-CN" altLang="en-US" sz="2400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假设 </a:t>
                </a:r>
                <a14:m>
                  <m:oMath xmlns:m="http://schemas.openxmlformats.org/officeDocument/2006/math">
                    <m:r>
                      <a:rPr lang="en-US" altLang="zh-CN" sz="24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altLang="zh-CN" sz="2400" i="1" dirty="0" smtClean="0"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altLang="zh-CN" sz="2400" i="1" dirty="0" err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altLang="zh-CN" sz="2400" i="1" dirty="0" smtClean="0">
                        <a:latin typeface="Cambria Math" panose="02040503050406030204" pitchFamily="18" charset="0"/>
                      </a:rPr>
                      <m:t>] </m:t>
                    </m:r>
                  </m:oMath>
                </a14:m>
                <a:r>
                  <a:rPr lang="zh-CN" altLang="en-US" sz="2400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表示到达第</a:t>
                </a:r>
                <a14:m>
                  <m:oMath xmlns:m="http://schemas.openxmlformats.org/officeDocument/2006/math">
                    <m:r>
                      <a:rPr lang="zh-CN" altLang="en-US" sz="240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CN" sz="2400" i="1" dirty="0" err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altLang="zh-CN" sz="2400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 </a:t>
                </a:r>
                <a:r>
                  <a:rPr lang="zh-CN" altLang="en-US" sz="2400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个位置最少踩到石子数</a:t>
                </a:r>
                <a:endParaRPr lang="en-US" altLang="zh-CN" sz="2400" dirty="0">
                  <a:latin typeface="华文楷体" panose="02010600040101010101" pitchFamily="2" charset="-122"/>
                  <a:ea typeface="华文楷体" panose="02010600040101010101" pitchFamily="2" charset="-122"/>
                </a:endParaRPr>
              </a:p>
              <a:p>
                <a:r>
                  <a:rPr lang="zh-CN" altLang="en-US" sz="2400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递推表达式：</a:t>
                </a:r>
                <a:endParaRPr lang="en-US" altLang="zh-CN" sz="2400" dirty="0">
                  <a:latin typeface="华文楷体" panose="02010600040101010101" pitchFamily="2" charset="-122"/>
                  <a:ea typeface="华文楷体" panose="02010600040101010101" pitchFamily="2" charset="-122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CN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华文楷体" panose="02010600040101010101" pitchFamily="2" charset="-122"/>
                        </a:rPr>
                        <m:t>𝒇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华文楷体" panose="02010600040101010101" pitchFamily="2" charset="-122"/>
                            </a:rPr>
                          </m:ctrlPr>
                        </m:dPr>
                        <m:e>
                          <m:r>
                            <a:rPr lang="en-US" altLang="zh-CN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华文楷体" panose="02010600040101010101" pitchFamily="2" charset="-122"/>
                            </a:rPr>
                            <m:t>𝒊</m:t>
                          </m:r>
                        </m:e>
                      </m:d>
                      <m:r>
                        <a:rPr lang="en-US" altLang="zh-CN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华文楷体" panose="02010600040101010101" pitchFamily="2" charset="-122"/>
                        </a:rPr>
                        <m:t>=</m:t>
                      </m:r>
                      <m:r>
                        <a:rPr lang="en-US" altLang="zh-CN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华文楷体" panose="02010600040101010101" pitchFamily="2" charset="-122"/>
                        </a:rPr>
                        <m:t>𝒎𝒊𝒏</m:t>
                      </m:r>
                      <m:r>
                        <a:rPr lang="en-US" altLang="zh-CN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华文楷体" panose="02010600040101010101" pitchFamily="2" charset="-122"/>
                        </a:rPr>
                        <m:t> </m:t>
                      </m:r>
                      <m:r>
                        <a:rPr lang="en-US" altLang="zh-CN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华文楷体" panose="02010600040101010101" pitchFamily="2" charset="-122"/>
                        </a:rPr>
                        <m:t>𝒇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华文楷体" panose="02010600040101010101" pitchFamily="2" charset="-122"/>
                            </a:rPr>
                          </m:ctrlPr>
                        </m:dPr>
                        <m:e>
                          <m:r>
                            <a:rPr lang="en-US" altLang="zh-CN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华文楷体" panose="02010600040101010101" pitchFamily="2" charset="-122"/>
                            </a:rPr>
                            <m:t>𝒋</m:t>
                          </m:r>
                        </m:e>
                      </m:d>
                      <m:r>
                        <a:rPr lang="en-US" altLang="zh-CN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华文楷体" panose="02010600040101010101" pitchFamily="2" charset="-122"/>
                        </a:rPr>
                        <m:t>+</m:t>
                      </m:r>
                      <m:r>
                        <a:rPr lang="en-US" altLang="zh-CN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华文楷体" panose="02010600040101010101" pitchFamily="2" charset="-122"/>
                        </a:rPr>
                        <m:t>𝒇𝒍𝒂𝒈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华文楷体" panose="02010600040101010101" pitchFamily="2" charset="-122"/>
                            </a:rPr>
                          </m:ctrlPr>
                        </m:dPr>
                        <m:e>
                          <m:r>
                            <a:rPr lang="en-US" altLang="zh-CN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华文楷体" panose="02010600040101010101" pitchFamily="2" charset="-122"/>
                            </a:rPr>
                            <m:t>𝒊</m:t>
                          </m:r>
                        </m:e>
                      </m:d>
                      <m:r>
                        <a:rPr lang="en-US" altLang="zh-CN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华文楷体" panose="02010600040101010101" pitchFamily="2" charset="-122"/>
                        </a:rPr>
                        <m:t>      </m:t>
                      </m:r>
                      <m:d>
                        <m:dPr>
                          <m:ctrlPr>
                            <a:rPr lang="en-US" altLang="zh-CN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华文楷体" panose="02010600040101010101" pitchFamily="2" charset="-122"/>
                            </a:rPr>
                          </m:ctrlPr>
                        </m:dPr>
                        <m:e>
                          <m:r>
                            <a:rPr lang="en-US" altLang="zh-CN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华文楷体" panose="02010600040101010101" pitchFamily="2" charset="-122"/>
                            </a:rPr>
                            <m:t>𝒊</m:t>
                          </m:r>
                          <m:r>
                            <a:rPr lang="en-US" altLang="zh-CN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华文楷体" panose="02010600040101010101" pitchFamily="2" charset="-122"/>
                            </a:rPr>
                            <m:t>−</m:t>
                          </m:r>
                          <m:r>
                            <a:rPr lang="en-US" altLang="zh-CN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华文楷体" panose="02010600040101010101" pitchFamily="2" charset="-122"/>
                            </a:rPr>
                            <m:t>𝑻</m:t>
                          </m:r>
                          <m:r>
                            <a:rPr lang="en-US" altLang="zh-CN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华文楷体" panose="02010600040101010101" pitchFamily="2" charset="-122"/>
                            </a:rPr>
                            <m:t>≥</m:t>
                          </m:r>
                          <m:r>
                            <a:rPr lang="en-US" altLang="zh-CN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华文楷体" panose="02010600040101010101" pitchFamily="2" charset="-122"/>
                            </a:rPr>
                            <m:t>𝒋</m:t>
                          </m:r>
                          <m:r>
                            <a:rPr lang="en-US" altLang="zh-CN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华文楷体" panose="02010600040101010101" pitchFamily="2" charset="-122"/>
                            </a:rPr>
                            <m:t>≥</m:t>
                          </m:r>
                          <m:r>
                            <a:rPr lang="en-US" altLang="zh-CN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华文楷体" panose="02010600040101010101" pitchFamily="2" charset="-122"/>
                            </a:rPr>
                            <m:t>𝒊</m:t>
                          </m:r>
                          <m:r>
                            <a:rPr lang="en-US" altLang="zh-CN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华文楷体" panose="02010600040101010101" pitchFamily="2" charset="-122"/>
                            </a:rPr>
                            <m:t> −</m:t>
                          </m:r>
                          <m:r>
                            <a:rPr lang="en-US" altLang="zh-CN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华文楷体" panose="02010600040101010101" pitchFamily="2" charset="-122"/>
                            </a:rPr>
                            <m:t>𝑺</m:t>
                          </m:r>
                        </m:e>
                      </m:d>
                      <m:r>
                        <a:rPr lang="en-US" altLang="zh-CN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华文楷体" panose="02010600040101010101" pitchFamily="2" charset="-122"/>
                        </a:rPr>
                        <m:t>  </m:t>
                      </m:r>
                      <m:r>
                        <a:rPr lang="en-US" altLang="zh-CN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华文楷体" panose="02010600040101010101" pitchFamily="2" charset="-122"/>
                        </a:rPr>
                        <m:t>𝒇𝒍𝒂𝒈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华文楷体" panose="02010600040101010101" pitchFamily="2" charset="-122"/>
                            </a:rPr>
                          </m:ctrlPr>
                        </m:dPr>
                        <m:e>
                          <m:r>
                            <a:rPr lang="en-US" altLang="zh-CN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华文楷体" panose="02010600040101010101" pitchFamily="2" charset="-122"/>
                            </a:rPr>
                            <m:t>𝒊</m:t>
                          </m:r>
                        </m:e>
                      </m:d>
                      <m:r>
                        <a:rPr lang="en-US" altLang="zh-CN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华文楷体" panose="02010600040101010101" pitchFamily="2" charset="-122"/>
                        </a:rPr>
                        <m:t> </m:t>
                      </m:r>
                      <m:r>
                        <a:rPr lang="zh-CN" altLang="en-US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华文楷体" panose="02010600040101010101" pitchFamily="2" charset="-122"/>
                        </a:rPr>
                        <m:t>表示</m:t>
                      </m:r>
                      <m:r>
                        <a:rPr lang="zh-CN" altLang="en-US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华文楷体" panose="02010600040101010101" pitchFamily="2" charset="-122"/>
                        </a:rPr>
                        <m:t>第</m:t>
                      </m:r>
                      <m:r>
                        <a:rPr lang="en-US" altLang="zh-CN" sz="20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华文楷体" panose="02010600040101010101" pitchFamily="2" charset="-122"/>
                        </a:rPr>
                        <m:t>𝒊</m:t>
                      </m:r>
                      <m:r>
                        <a:rPr lang="en-US" altLang="zh-CN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华文楷体" panose="02010600040101010101" pitchFamily="2" charset="-122"/>
                        </a:rPr>
                        <m:t> </m:t>
                      </m:r>
                      <m:r>
                        <a:rPr lang="zh-CN" altLang="en-US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华文楷体" panose="02010600040101010101" pitchFamily="2" charset="-122"/>
                        </a:rPr>
                        <m:t>个</m:t>
                      </m:r>
                      <m:r>
                        <a:rPr lang="zh-CN" altLang="en-US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华文楷体" panose="02010600040101010101" pitchFamily="2" charset="-122"/>
                        </a:rPr>
                        <m:t>位置</m:t>
                      </m:r>
                      <m:r>
                        <a:rPr lang="zh-CN" altLang="en-US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华文楷体" panose="02010600040101010101" pitchFamily="2" charset="-122"/>
                        </a:rPr>
                        <m:t>是否</m:t>
                      </m:r>
                      <m:r>
                        <a:rPr lang="zh-CN" altLang="en-US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华文楷体" panose="02010600040101010101" pitchFamily="2" charset="-122"/>
                        </a:rPr>
                        <m:t>有</m:t>
                      </m:r>
                      <m:r>
                        <a:rPr lang="zh-CN" altLang="en-US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华文楷体" panose="02010600040101010101" pitchFamily="2" charset="-122"/>
                        </a:rPr>
                        <m:t>石子</m:t>
                      </m:r>
                      <m:r>
                        <a:rPr lang="en-US" altLang="zh-CN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华文楷体" panose="02010600040101010101" pitchFamily="2" charset="-122"/>
                        </a:rPr>
                        <m:t>  </m:t>
                      </m:r>
                    </m:oMath>
                  </m:oMathPara>
                </a14:m>
                <a:endParaRPr lang="zh-CN" altLang="en-US" sz="2000" b="1" dirty="0">
                  <a:solidFill>
                    <a:srgbClr val="FF0000"/>
                  </a:solidFill>
                  <a:latin typeface="华文楷体" panose="02010600040101010101" pitchFamily="2" charset="-122"/>
                  <a:ea typeface="华文楷体" panose="02010600040101010101" pitchFamily="2" charset="-122"/>
                </a:endParaRPr>
              </a:p>
            </p:txBody>
          </p:sp>
        </mc:Choice>
        <mc:Fallback xmlns="">
          <p:sp>
            <p:nvSpPr>
              <p:cNvPr id="13" name="文本框 12">
                <a:extLst>
                  <a:ext uri="{FF2B5EF4-FFF2-40B4-BE49-F238E27FC236}">
                    <a16:creationId xmlns:a16="http://schemas.microsoft.com/office/drawing/2014/main" id="{C1E4EFAB-C4DC-AC4E-3FA9-ECD2BB0FEC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799" y="2920473"/>
                <a:ext cx="10170861" cy="1138773"/>
              </a:xfrm>
              <a:prstGeom prst="rect">
                <a:avLst/>
              </a:prstGeom>
              <a:blipFill>
                <a:blip r:embed="rId3"/>
                <a:stretch>
                  <a:fillRect l="-838" t="-3704" b="-42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矩形 13">
            <a:extLst>
              <a:ext uri="{FF2B5EF4-FFF2-40B4-BE49-F238E27FC236}">
                <a16:creationId xmlns:a16="http://schemas.microsoft.com/office/drawing/2014/main" id="{A81F1D54-EB70-1CA6-4E65-C4EE75F09521}"/>
              </a:ext>
            </a:extLst>
          </p:cNvPr>
          <p:cNvSpPr/>
          <p:nvPr/>
        </p:nvSpPr>
        <p:spPr>
          <a:xfrm>
            <a:off x="5754914" y="1836057"/>
            <a:ext cx="1952172" cy="461665"/>
          </a:xfrm>
          <a:prstGeom prst="rect">
            <a:avLst/>
          </a:prstGeom>
          <a:solidFill>
            <a:schemeClr val="accent6">
              <a:lumMod val="60000"/>
              <a:lumOff val="40000"/>
              <a:alpha val="52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椭圆 14">
            <a:extLst>
              <a:ext uri="{FF2B5EF4-FFF2-40B4-BE49-F238E27FC236}">
                <a16:creationId xmlns:a16="http://schemas.microsoft.com/office/drawing/2014/main" id="{3BE7F556-434D-0695-968A-BD2175551C97}"/>
              </a:ext>
            </a:extLst>
          </p:cNvPr>
          <p:cNvSpPr/>
          <p:nvPr/>
        </p:nvSpPr>
        <p:spPr>
          <a:xfrm>
            <a:off x="6019797" y="1898441"/>
            <a:ext cx="362857" cy="362857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右大括号 15">
            <a:extLst>
              <a:ext uri="{FF2B5EF4-FFF2-40B4-BE49-F238E27FC236}">
                <a16:creationId xmlns:a16="http://schemas.microsoft.com/office/drawing/2014/main" id="{CB3E13EB-9DE7-01B8-6EAF-E960733FC2EB}"/>
              </a:ext>
            </a:extLst>
          </p:cNvPr>
          <p:cNvSpPr/>
          <p:nvPr/>
        </p:nvSpPr>
        <p:spPr>
          <a:xfrm rot="16200000">
            <a:off x="8059051" y="1199147"/>
            <a:ext cx="203200" cy="907130"/>
          </a:xfrm>
          <a:prstGeom prst="righ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右大括号 16">
            <a:extLst>
              <a:ext uri="{FF2B5EF4-FFF2-40B4-BE49-F238E27FC236}">
                <a16:creationId xmlns:a16="http://schemas.microsoft.com/office/drawing/2014/main" id="{B1202C84-5626-DC95-2D5D-21983A062387}"/>
              </a:ext>
            </a:extLst>
          </p:cNvPr>
          <p:cNvSpPr/>
          <p:nvPr/>
        </p:nvSpPr>
        <p:spPr>
          <a:xfrm rot="16200000">
            <a:off x="7111993" y="-125071"/>
            <a:ext cx="192315" cy="2812130"/>
          </a:xfrm>
          <a:prstGeom prst="rightBrace">
            <a:avLst>
              <a:gd name="adj1" fmla="val 8333"/>
              <a:gd name="adj2" fmla="val 50258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文本框 17">
                <a:extLst>
                  <a:ext uri="{FF2B5EF4-FFF2-40B4-BE49-F238E27FC236}">
                    <a16:creationId xmlns:a16="http://schemas.microsoft.com/office/drawing/2014/main" id="{F246F0EC-50E0-1FD0-AA37-682F36499EA3}"/>
                  </a:ext>
                </a:extLst>
              </p:cNvPr>
              <p:cNvSpPr txBox="1"/>
              <p:nvPr/>
            </p:nvSpPr>
            <p:spPr>
              <a:xfrm>
                <a:off x="6946892" y="742843"/>
                <a:ext cx="52251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000" b="1" i="1" dirty="0" smtClean="0">
                          <a:latin typeface="Cambria Math" panose="02040503050406030204" pitchFamily="18" charset="0"/>
                        </a:rPr>
                        <m:t>𝑺</m:t>
                      </m:r>
                    </m:oMath>
                  </m:oMathPara>
                </a14:m>
                <a:endParaRPr lang="zh-CN" altLang="en-US" sz="2000" b="1" dirty="0"/>
              </a:p>
            </p:txBody>
          </p:sp>
        </mc:Choice>
        <mc:Fallback xmlns="">
          <p:sp>
            <p:nvSpPr>
              <p:cNvPr id="18" name="文本框 17">
                <a:extLst>
                  <a:ext uri="{FF2B5EF4-FFF2-40B4-BE49-F238E27FC236}">
                    <a16:creationId xmlns:a16="http://schemas.microsoft.com/office/drawing/2014/main" id="{F246F0EC-50E0-1FD0-AA37-682F36499E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6892" y="742843"/>
                <a:ext cx="522515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文本框 18">
                <a:extLst>
                  <a:ext uri="{FF2B5EF4-FFF2-40B4-BE49-F238E27FC236}">
                    <a16:creationId xmlns:a16="http://schemas.microsoft.com/office/drawing/2014/main" id="{A89DA5C0-EB31-B620-23C9-94C695F23F41}"/>
                  </a:ext>
                </a:extLst>
              </p:cNvPr>
              <p:cNvSpPr txBox="1"/>
              <p:nvPr/>
            </p:nvSpPr>
            <p:spPr>
              <a:xfrm>
                <a:off x="7913451" y="1239266"/>
                <a:ext cx="52251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000" b="1" i="1" dirty="0" smtClean="0">
                          <a:latin typeface="Cambria Math" panose="02040503050406030204" pitchFamily="18" charset="0"/>
                        </a:rPr>
                        <m:t>𝑻</m:t>
                      </m:r>
                    </m:oMath>
                  </m:oMathPara>
                </a14:m>
                <a:endParaRPr lang="zh-CN" altLang="en-US" sz="2000" b="1" dirty="0"/>
              </a:p>
            </p:txBody>
          </p:sp>
        </mc:Choice>
        <mc:Fallback xmlns="">
          <p:sp>
            <p:nvSpPr>
              <p:cNvPr id="19" name="文本框 18">
                <a:extLst>
                  <a:ext uri="{FF2B5EF4-FFF2-40B4-BE49-F238E27FC236}">
                    <a16:creationId xmlns:a16="http://schemas.microsoft.com/office/drawing/2014/main" id="{A89DA5C0-EB31-B620-23C9-94C695F23F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3451" y="1239266"/>
                <a:ext cx="522515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文本框 10">
            <a:extLst>
              <a:ext uri="{FF2B5EF4-FFF2-40B4-BE49-F238E27FC236}">
                <a16:creationId xmlns:a16="http://schemas.microsoft.com/office/drawing/2014/main" id="{B8DD071B-3160-2A84-6568-97241D609E0E}"/>
              </a:ext>
            </a:extLst>
          </p:cNvPr>
          <p:cNvSpPr txBox="1"/>
          <p:nvPr/>
        </p:nvSpPr>
        <p:spPr>
          <a:xfrm>
            <a:off x="1066798" y="4580100"/>
            <a:ext cx="10170862" cy="14773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nn-NO" altLang="zh-CN" sz="18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for</a:t>
            </a:r>
            <a:r>
              <a:rPr lang="nn-NO" altLang="zh-CN" sz="18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nn-NO" altLang="zh-CN" sz="1800" b="0" dirty="0">
                <a:solidFill>
                  <a:srgbClr val="8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nn-NO" altLang="zh-CN" sz="18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i </a:t>
            </a:r>
            <a:r>
              <a:rPr lang="nn-NO" altLang="zh-CN" sz="18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</a:t>
            </a:r>
            <a:r>
              <a:rPr lang="nn-NO" altLang="zh-CN" sz="18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S</a:t>
            </a:r>
            <a:r>
              <a:rPr lang="nn-NO" altLang="zh-CN" sz="18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  <a:r>
              <a:rPr lang="nn-NO" altLang="zh-CN" sz="18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i </a:t>
            </a:r>
            <a:r>
              <a:rPr lang="nn-NO" altLang="zh-CN" sz="18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&lt;=</a:t>
            </a:r>
            <a:r>
              <a:rPr lang="nn-NO" altLang="zh-CN" sz="18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arr</a:t>
            </a:r>
            <a:r>
              <a:rPr lang="nn-NO" altLang="zh-CN" sz="18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</a:t>
            </a:r>
            <a:r>
              <a:rPr lang="nn-NO" altLang="zh-CN" sz="18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</a:t>
            </a:r>
            <a:r>
              <a:rPr lang="nn-NO" altLang="zh-CN" sz="18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];</a:t>
            </a:r>
            <a:r>
              <a:rPr lang="nn-NO" altLang="zh-CN" sz="18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i </a:t>
            </a:r>
            <a:r>
              <a:rPr lang="nn-NO" altLang="zh-CN" sz="18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++)</a:t>
            </a:r>
            <a:r>
              <a:rPr lang="nn-NO" altLang="zh-CN" sz="18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nn-NO" altLang="zh-CN" sz="18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  <a:endParaRPr lang="nn-NO" altLang="zh-CN" sz="18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altLang="zh-CN" sz="1800" b="1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altLang="zh-CN" sz="18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for</a:t>
            </a:r>
            <a:r>
              <a:rPr lang="en-US" altLang="zh-CN" sz="18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altLang="zh-CN" sz="1800" b="0" dirty="0">
                <a:solidFill>
                  <a:srgbClr val="8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altLang="zh-CN" sz="18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j </a:t>
            </a:r>
            <a:r>
              <a:rPr lang="en-US" altLang="zh-CN" sz="18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</a:t>
            </a:r>
            <a:r>
              <a:rPr lang="en-US" altLang="zh-CN" sz="18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S</a:t>
            </a:r>
            <a:r>
              <a:rPr lang="en-US" altLang="zh-CN" sz="18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  <a:r>
              <a:rPr lang="en-US" altLang="zh-CN" sz="18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j </a:t>
            </a:r>
            <a:r>
              <a:rPr lang="en-US" altLang="zh-CN" sz="18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&lt;=</a:t>
            </a:r>
            <a:r>
              <a:rPr lang="en-US" altLang="zh-CN" sz="18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T</a:t>
            </a:r>
            <a:r>
              <a:rPr lang="en-US" altLang="zh-CN" sz="18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  <a:r>
              <a:rPr lang="en-US" altLang="zh-CN" sz="18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j </a:t>
            </a:r>
            <a:r>
              <a:rPr lang="en-US" altLang="zh-CN" sz="18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++)</a:t>
            </a:r>
            <a:r>
              <a:rPr lang="en-US" altLang="zh-CN" sz="18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8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  <a:endParaRPr lang="en-US" altLang="zh-CN" sz="18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altLang="zh-CN" sz="18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f</a:t>
            </a:r>
            <a:r>
              <a:rPr lang="en-US" altLang="zh-CN" sz="18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</a:t>
            </a:r>
            <a:r>
              <a:rPr lang="en-US" altLang="zh-CN" sz="1800" b="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altLang="zh-CN" sz="18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]=</a:t>
            </a:r>
            <a:r>
              <a:rPr lang="en-US" altLang="zh-CN" sz="18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min</a:t>
            </a:r>
            <a:r>
              <a:rPr lang="en-US" altLang="zh-CN" sz="18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altLang="zh-CN" sz="18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</a:t>
            </a:r>
            <a:r>
              <a:rPr lang="en-US" altLang="zh-CN" sz="18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</a:t>
            </a:r>
            <a:r>
              <a:rPr lang="en-US" altLang="zh-CN" sz="1800" b="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altLang="zh-CN" sz="18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],</a:t>
            </a:r>
            <a:r>
              <a:rPr lang="en-US" altLang="zh-CN" sz="18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f</a:t>
            </a:r>
            <a:r>
              <a:rPr lang="en-US" altLang="zh-CN" sz="18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</a:t>
            </a:r>
            <a:r>
              <a:rPr lang="en-US" altLang="zh-CN" sz="1800" b="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altLang="zh-CN" sz="18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-</a:t>
            </a:r>
            <a:r>
              <a:rPr lang="en-US" altLang="zh-CN" sz="18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j</a:t>
            </a:r>
            <a:r>
              <a:rPr lang="en-US" altLang="zh-CN" sz="18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</a:t>
            </a:r>
            <a:r>
              <a:rPr lang="en-US" altLang="zh-CN" sz="18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8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+</a:t>
            </a:r>
            <a:r>
              <a:rPr lang="en-US" altLang="zh-CN" sz="18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flag</a:t>
            </a:r>
            <a:r>
              <a:rPr lang="en-US" altLang="zh-CN" sz="18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</a:t>
            </a:r>
            <a:r>
              <a:rPr lang="en-US" altLang="zh-CN" sz="1800" b="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altLang="zh-CN" sz="18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]);</a:t>
            </a:r>
            <a:endParaRPr lang="en-US" altLang="zh-CN" sz="1800" b="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zh-CN" alt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altLang="zh-CN" sz="18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  <a:r>
              <a:rPr lang="fr-FR" altLang="zh-CN" sz="1800" b="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	</a:t>
            </a:r>
            <a:r>
              <a:rPr lang="fr-FR" altLang="zh-CN" sz="1800" b="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//ans = max(ans, f[i]);</a:t>
            </a:r>
          </a:p>
          <a:p>
            <a:r>
              <a:rPr lang="en-US" altLang="zh-CN" sz="18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028279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接连接符 5">
            <a:extLst>
              <a:ext uri="{FF2B5EF4-FFF2-40B4-BE49-F238E27FC236}">
                <a16:creationId xmlns:a16="http://schemas.microsoft.com/office/drawing/2014/main" id="{2D3E6E04-7E6C-FACD-9283-2A6CEC866F92}"/>
              </a:ext>
            </a:extLst>
          </p:cNvPr>
          <p:cNvCxnSpPr/>
          <p:nvPr/>
        </p:nvCxnSpPr>
        <p:spPr>
          <a:xfrm>
            <a:off x="905238" y="893664"/>
            <a:ext cx="0" cy="291094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>
            <a:extLst>
              <a:ext uri="{FF2B5EF4-FFF2-40B4-BE49-F238E27FC236}">
                <a16:creationId xmlns:a16="http://schemas.microsoft.com/office/drawing/2014/main" id="{D4D2B5C4-96D2-8A2E-70F0-69360AD71D5F}"/>
              </a:ext>
            </a:extLst>
          </p:cNvPr>
          <p:cNvSpPr txBox="1"/>
          <p:nvPr/>
        </p:nvSpPr>
        <p:spPr>
          <a:xfrm>
            <a:off x="905238" y="839156"/>
            <a:ext cx="54774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/>
              <a:t>分析：</a:t>
            </a:r>
            <a:r>
              <a:rPr lang="en-US" altLang="zh-CN" sz="2000" b="1" dirty="0"/>
              <a:t>T3</a:t>
            </a:r>
            <a:r>
              <a:rPr lang="zh-CN" altLang="en-US" sz="2000" b="1" dirty="0"/>
              <a:t>：过河   </a:t>
            </a:r>
            <a:r>
              <a:rPr lang="en-US" altLang="zh-CN" sz="2000" b="1" dirty="0">
                <a:solidFill>
                  <a:srgbClr val="FF0000"/>
                </a:solidFill>
              </a:rPr>
              <a:t>[NOIP2005 </a:t>
            </a:r>
            <a:r>
              <a:rPr lang="zh-CN" altLang="en-US" sz="2000" b="1" dirty="0">
                <a:solidFill>
                  <a:srgbClr val="FF0000"/>
                </a:solidFill>
              </a:rPr>
              <a:t>提高组</a:t>
            </a:r>
            <a:r>
              <a:rPr lang="en-US" altLang="zh-CN" sz="2000" b="1" dirty="0">
                <a:solidFill>
                  <a:srgbClr val="FF0000"/>
                </a:solidFill>
              </a:rPr>
              <a:t>] </a:t>
            </a:r>
            <a:r>
              <a:rPr lang="zh-CN" altLang="en-US" sz="2000" b="1" dirty="0">
                <a:solidFill>
                  <a:srgbClr val="FF0000"/>
                </a:solidFill>
              </a:rPr>
              <a:t>过河 </a:t>
            </a:r>
            <a:r>
              <a:rPr lang="en-US" altLang="zh-CN" sz="2000" b="1" dirty="0">
                <a:solidFill>
                  <a:srgbClr val="FF0000"/>
                </a:solidFill>
              </a:rPr>
              <a:t>T2</a:t>
            </a:r>
            <a:endParaRPr lang="zh-CN" altLang="en-US" sz="2000" b="1" dirty="0">
              <a:solidFill>
                <a:srgbClr val="FF0000"/>
              </a:solidFill>
            </a:endParaRPr>
          </a:p>
        </p:txBody>
      </p:sp>
      <p:cxnSp>
        <p:nvCxnSpPr>
          <p:cNvPr id="3" name="直接箭头连接符 2">
            <a:extLst>
              <a:ext uri="{FF2B5EF4-FFF2-40B4-BE49-F238E27FC236}">
                <a16:creationId xmlns:a16="http://schemas.microsoft.com/office/drawing/2014/main" id="{28145991-952B-FDBD-CB55-62D82CF909E5}"/>
              </a:ext>
            </a:extLst>
          </p:cNvPr>
          <p:cNvCxnSpPr/>
          <p:nvPr/>
        </p:nvCxnSpPr>
        <p:spPr>
          <a:xfrm>
            <a:off x="1182914" y="2104572"/>
            <a:ext cx="8527143" cy="0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" name="椭圆 3">
            <a:extLst>
              <a:ext uri="{FF2B5EF4-FFF2-40B4-BE49-F238E27FC236}">
                <a16:creationId xmlns:a16="http://schemas.microsoft.com/office/drawing/2014/main" id="{B60F9790-1ED8-558C-C71D-6707A5AB11D0}"/>
              </a:ext>
            </a:extLst>
          </p:cNvPr>
          <p:cNvSpPr/>
          <p:nvPr/>
        </p:nvSpPr>
        <p:spPr>
          <a:xfrm>
            <a:off x="4615542" y="1923143"/>
            <a:ext cx="362857" cy="362857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椭圆 4">
            <a:extLst>
              <a:ext uri="{FF2B5EF4-FFF2-40B4-BE49-F238E27FC236}">
                <a16:creationId xmlns:a16="http://schemas.microsoft.com/office/drawing/2014/main" id="{B515A7CC-1556-5BFB-E848-A207B61260E1}"/>
              </a:ext>
            </a:extLst>
          </p:cNvPr>
          <p:cNvSpPr/>
          <p:nvPr/>
        </p:nvSpPr>
        <p:spPr>
          <a:xfrm>
            <a:off x="8411027" y="1923143"/>
            <a:ext cx="362857" cy="362857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椭圆 7">
            <a:extLst>
              <a:ext uri="{FF2B5EF4-FFF2-40B4-BE49-F238E27FC236}">
                <a16:creationId xmlns:a16="http://schemas.microsoft.com/office/drawing/2014/main" id="{2787E971-3E23-7D1A-D75B-F88EB0596F7C}"/>
              </a:ext>
            </a:extLst>
          </p:cNvPr>
          <p:cNvSpPr/>
          <p:nvPr/>
        </p:nvSpPr>
        <p:spPr>
          <a:xfrm>
            <a:off x="1886857" y="1923143"/>
            <a:ext cx="362857" cy="362857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文本框 11">
                <a:extLst>
                  <a:ext uri="{FF2B5EF4-FFF2-40B4-BE49-F238E27FC236}">
                    <a16:creationId xmlns:a16="http://schemas.microsoft.com/office/drawing/2014/main" id="{6AC81536-52E3-01E6-6FA6-560E63F56FD6}"/>
                  </a:ext>
                </a:extLst>
              </p:cNvPr>
              <p:cNvSpPr txBox="1"/>
              <p:nvPr/>
            </p:nvSpPr>
            <p:spPr>
              <a:xfrm>
                <a:off x="8331197" y="2399619"/>
                <a:ext cx="52251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3200" b="1" i="1" dirty="0" smtClean="0">
                          <a:latin typeface="Cambria Math" panose="02040503050406030204" pitchFamily="18" charset="0"/>
                        </a:rPr>
                        <m:t>𝒊</m:t>
                      </m:r>
                    </m:oMath>
                  </m:oMathPara>
                </a14:m>
                <a:endParaRPr lang="zh-CN" altLang="en-US" sz="3200" b="1" dirty="0"/>
              </a:p>
            </p:txBody>
          </p:sp>
        </mc:Choice>
        <mc:Fallback xmlns="">
          <p:sp>
            <p:nvSpPr>
              <p:cNvPr id="12" name="文本框 11">
                <a:extLst>
                  <a:ext uri="{FF2B5EF4-FFF2-40B4-BE49-F238E27FC236}">
                    <a16:creationId xmlns:a16="http://schemas.microsoft.com/office/drawing/2014/main" id="{6AC81536-52E3-01E6-6FA6-560E63F56F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31197" y="2399619"/>
                <a:ext cx="522515" cy="5847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文本框 12">
                <a:extLst>
                  <a:ext uri="{FF2B5EF4-FFF2-40B4-BE49-F238E27FC236}">
                    <a16:creationId xmlns:a16="http://schemas.microsoft.com/office/drawing/2014/main" id="{C1E4EFAB-C4DC-AC4E-3FA9-ECD2BB0FEC05}"/>
                  </a:ext>
                </a:extLst>
              </p:cNvPr>
              <p:cNvSpPr txBox="1"/>
              <p:nvPr/>
            </p:nvSpPr>
            <p:spPr>
              <a:xfrm>
                <a:off x="1066799" y="2920473"/>
                <a:ext cx="10170861" cy="1138773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zh-CN" altLang="en-US" sz="2400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假设 </a:t>
                </a:r>
                <a14:m>
                  <m:oMath xmlns:m="http://schemas.openxmlformats.org/officeDocument/2006/math">
                    <m:r>
                      <a:rPr lang="en-US" altLang="zh-CN" sz="24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altLang="zh-CN" sz="2400" i="1" dirty="0" smtClean="0"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altLang="zh-CN" sz="2400" i="1" dirty="0" err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altLang="zh-CN" sz="2400" i="1" dirty="0" smtClean="0">
                        <a:latin typeface="Cambria Math" panose="02040503050406030204" pitchFamily="18" charset="0"/>
                      </a:rPr>
                      <m:t>] </m:t>
                    </m:r>
                  </m:oMath>
                </a14:m>
                <a:r>
                  <a:rPr lang="zh-CN" altLang="en-US" sz="2400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表示到达第</a:t>
                </a:r>
                <a14:m>
                  <m:oMath xmlns:m="http://schemas.openxmlformats.org/officeDocument/2006/math">
                    <m:r>
                      <a:rPr lang="zh-CN" altLang="en-US" sz="240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CN" sz="2400" i="1" dirty="0" err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altLang="zh-CN" sz="2400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 </a:t>
                </a:r>
                <a:r>
                  <a:rPr lang="zh-CN" altLang="en-US" sz="2400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个位置最少踩到石子数</a:t>
                </a:r>
                <a:endParaRPr lang="en-US" altLang="zh-CN" sz="2400" dirty="0">
                  <a:latin typeface="华文楷体" panose="02010600040101010101" pitchFamily="2" charset="-122"/>
                  <a:ea typeface="华文楷体" panose="02010600040101010101" pitchFamily="2" charset="-122"/>
                </a:endParaRPr>
              </a:p>
              <a:p>
                <a:r>
                  <a:rPr lang="zh-CN" altLang="en-US" sz="2400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递推表达式：</a:t>
                </a:r>
                <a:endParaRPr lang="en-US" altLang="zh-CN" sz="2400" dirty="0">
                  <a:latin typeface="华文楷体" panose="02010600040101010101" pitchFamily="2" charset="-122"/>
                  <a:ea typeface="华文楷体" panose="02010600040101010101" pitchFamily="2" charset="-122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CN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华文楷体" panose="02010600040101010101" pitchFamily="2" charset="-122"/>
                        </a:rPr>
                        <m:t>𝒇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华文楷体" panose="02010600040101010101" pitchFamily="2" charset="-122"/>
                            </a:rPr>
                          </m:ctrlPr>
                        </m:dPr>
                        <m:e>
                          <m:r>
                            <a:rPr lang="en-US" altLang="zh-CN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华文楷体" panose="02010600040101010101" pitchFamily="2" charset="-122"/>
                            </a:rPr>
                            <m:t>𝒊</m:t>
                          </m:r>
                        </m:e>
                      </m:d>
                      <m:r>
                        <a:rPr lang="en-US" altLang="zh-CN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华文楷体" panose="02010600040101010101" pitchFamily="2" charset="-122"/>
                        </a:rPr>
                        <m:t>=</m:t>
                      </m:r>
                      <m:r>
                        <a:rPr lang="en-US" altLang="zh-CN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华文楷体" panose="02010600040101010101" pitchFamily="2" charset="-122"/>
                        </a:rPr>
                        <m:t>𝒎𝒊𝒏</m:t>
                      </m:r>
                      <m:r>
                        <a:rPr lang="en-US" altLang="zh-CN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华文楷体" panose="02010600040101010101" pitchFamily="2" charset="-122"/>
                        </a:rPr>
                        <m:t> </m:t>
                      </m:r>
                      <m:r>
                        <a:rPr lang="en-US" altLang="zh-CN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华文楷体" panose="02010600040101010101" pitchFamily="2" charset="-122"/>
                        </a:rPr>
                        <m:t>𝒇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华文楷体" panose="02010600040101010101" pitchFamily="2" charset="-122"/>
                            </a:rPr>
                          </m:ctrlPr>
                        </m:dPr>
                        <m:e>
                          <m:r>
                            <a:rPr lang="en-US" altLang="zh-CN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华文楷体" panose="02010600040101010101" pitchFamily="2" charset="-122"/>
                            </a:rPr>
                            <m:t>𝒋</m:t>
                          </m:r>
                        </m:e>
                      </m:d>
                      <m:r>
                        <a:rPr lang="en-US" altLang="zh-CN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华文楷体" panose="02010600040101010101" pitchFamily="2" charset="-122"/>
                        </a:rPr>
                        <m:t>+</m:t>
                      </m:r>
                      <m:r>
                        <a:rPr lang="en-US" altLang="zh-CN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华文楷体" panose="02010600040101010101" pitchFamily="2" charset="-122"/>
                        </a:rPr>
                        <m:t>𝒇𝒍𝒂𝒈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华文楷体" panose="02010600040101010101" pitchFamily="2" charset="-122"/>
                            </a:rPr>
                          </m:ctrlPr>
                        </m:dPr>
                        <m:e>
                          <m:r>
                            <a:rPr lang="en-US" altLang="zh-CN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华文楷体" panose="02010600040101010101" pitchFamily="2" charset="-122"/>
                            </a:rPr>
                            <m:t>𝒊</m:t>
                          </m:r>
                        </m:e>
                      </m:d>
                      <m:r>
                        <a:rPr lang="en-US" altLang="zh-CN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华文楷体" panose="02010600040101010101" pitchFamily="2" charset="-122"/>
                        </a:rPr>
                        <m:t>      </m:t>
                      </m:r>
                      <m:d>
                        <m:dPr>
                          <m:ctrlPr>
                            <a:rPr lang="en-US" altLang="zh-CN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华文楷体" panose="02010600040101010101" pitchFamily="2" charset="-122"/>
                            </a:rPr>
                          </m:ctrlPr>
                        </m:dPr>
                        <m:e>
                          <m:r>
                            <a:rPr lang="en-US" altLang="zh-CN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华文楷体" panose="02010600040101010101" pitchFamily="2" charset="-122"/>
                            </a:rPr>
                            <m:t>𝒊</m:t>
                          </m:r>
                          <m:r>
                            <a:rPr lang="en-US" altLang="zh-CN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华文楷体" panose="02010600040101010101" pitchFamily="2" charset="-122"/>
                            </a:rPr>
                            <m:t>−</m:t>
                          </m:r>
                          <m:r>
                            <a:rPr lang="en-US" altLang="zh-CN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华文楷体" panose="02010600040101010101" pitchFamily="2" charset="-122"/>
                            </a:rPr>
                            <m:t>𝑻</m:t>
                          </m:r>
                          <m:r>
                            <a:rPr lang="en-US" altLang="zh-CN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华文楷体" panose="02010600040101010101" pitchFamily="2" charset="-122"/>
                            </a:rPr>
                            <m:t>≥</m:t>
                          </m:r>
                          <m:r>
                            <a:rPr lang="en-US" altLang="zh-CN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华文楷体" panose="02010600040101010101" pitchFamily="2" charset="-122"/>
                            </a:rPr>
                            <m:t>𝒋</m:t>
                          </m:r>
                          <m:r>
                            <a:rPr lang="en-US" altLang="zh-CN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华文楷体" panose="02010600040101010101" pitchFamily="2" charset="-122"/>
                            </a:rPr>
                            <m:t>≥</m:t>
                          </m:r>
                          <m:r>
                            <a:rPr lang="en-US" altLang="zh-CN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华文楷体" panose="02010600040101010101" pitchFamily="2" charset="-122"/>
                            </a:rPr>
                            <m:t>𝒊</m:t>
                          </m:r>
                          <m:r>
                            <a:rPr lang="en-US" altLang="zh-CN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华文楷体" panose="02010600040101010101" pitchFamily="2" charset="-122"/>
                            </a:rPr>
                            <m:t> −</m:t>
                          </m:r>
                          <m:r>
                            <a:rPr lang="en-US" altLang="zh-CN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华文楷体" panose="02010600040101010101" pitchFamily="2" charset="-122"/>
                            </a:rPr>
                            <m:t>𝑺</m:t>
                          </m:r>
                        </m:e>
                      </m:d>
                      <m:r>
                        <a:rPr lang="en-US" altLang="zh-CN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华文楷体" panose="02010600040101010101" pitchFamily="2" charset="-122"/>
                        </a:rPr>
                        <m:t>  </m:t>
                      </m:r>
                      <m:r>
                        <a:rPr lang="en-US" altLang="zh-CN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华文楷体" panose="02010600040101010101" pitchFamily="2" charset="-122"/>
                        </a:rPr>
                        <m:t>𝒇𝒍𝒂𝒈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华文楷体" panose="02010600040101010101" pitchFamily="2" charset="-122"/>
                            </a:rPr>
                          </m:ctrlPr>
                        </m:dPr>
                        <m:e>
                          <m:r>
                            <a:rPr lang="en-US" altLang="zh-CN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华文楷体" panose="02010600040101010101" pitchFamily="2" charset="-122"/>
                            </a:rPr>
                            <m:t>𝒊</m:t>
                          </m:r>
                        </m:e>
                      </m:d>
                      <m:r>
                        <a:rPr lang="en-US" altLang="zh-CN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华文楷体" panose="02010600040101010101" pitchFamily="2" charset="-122"/>
                        </a:rPr>
                        <m:t> </m:t>
                      </m:r>
                      <m:r>
                        <a:rPr lang="zh-CN" altLang="en-US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华文楷体" panose="02010600040101010101" pitchFamily="2" charset="-122"/>
                        </a:rPr>
                        <m:t>表示</m:t>
                      </m:r>
                      <m:r>
                        <a:rPr lang="zh-CN" altLang="en-US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华文楷体" panose="02010600040101010101" pitchFamily="2" charset="-122"/>
                        </a:rPr>
                        <m:t>第</m:t>
                      </m:r>
                      <m:r>
                        <a:rPr lang="en-US" altLang="zh-CN" sz="20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华文楷体" panose="02010600040101010101" pitchFamily="2" charset="-122"/>
                        </a:rPr>
                        <m:t>𝒊</m:t>
                      </m:r>
                      <m:r>
                        <a:rPr lang="en-US" altLang="zh-CN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华文楷体" panose="02010600040101010101" pitchFamily="2" charset="-122"/>
                        </a:rPr>
                        <m:t> </m:t>
                      </m:r>
                      <m:r>
                        <a:rPr lang="zh-CN" altLang="en-US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华文楷体" panose="02010600040101010101" pitchFamily="2" charset="-122"/>
                        </a:rPr>
                        <m:t>个</m:t>
                      </m:r>
                      <m:r>
                        <a:rPr lang="zh-CN" altLang="en-US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华文楷体" panose="02010600040101010101" pitchFamily="2" charset="-122"/>
                        </a:rPr>
                        <m:t>位置</m:t>
                      </m:r>
                      <m:r>
                        <a:rPr lang="zh-CN" altLang="en-US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华文楷体" panose="02010600040101010101" pitchFamily="2" charset="-122"/>
                        </a:rPr>
                        <m:t>是否</m:t>
                      </m:r>
                      <m:r>
                        <a:rPr lang="zh-CN" altLang="en-US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华文楷体" panose="02010600040101010101" pitchFamily="2" charset="-122"/>
                        </a:rPr>
                        <m:t>有</m:t>
                      </m:r>
                      <m:r>
                        <a:rPr lang="zh-CN" altLang="en-US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华文楷体" panose="02010600040101010101" pitchFamily="2" charset="-122"/>
                        </a:rPr>
                        <m:t>石子</m:t>
                      </m:r>
                      <m:r>
                        <a:rPr lang="en-US" altLang="zh-CN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华文楷体" panose="02010600040101010101" pitchFamily="2" charset="-122"/>
                        </a:rPr>
                        <m:t>  </m:t>
                      </m:r>
                    </m:oMath>
                  </m:oMathPara>
                </a14:m>
                <a:endParaRPr lang="zh-CN" altLang="en-US" sz="2000" b="1" dirty="0">
                  <a:solidFill>
                    <a:srgbClr val="FF0000"/>
                  </a:solidFill>
                  <a:latin typeface="华文楷体" panose="02010600040101010101" pitchFamily="2" charset="-122"/>
                  <a:ea typeface="华文楷体" panose="02010600040101010101" pitchFamily="2" charset="-122"/>
                </a:endParaRPr>
              </a:p>
            </p:txBody>
          </p:sp>
        </mc:Choice>
        <mc:Fallback xmlns="">
          <p:sp>
            <p:nvSpPr>
              <p:cNvPr id="13" name="文本框 12">
                <a:extLst>
                  <a:ext uri="{FF2B5EF4-FFF2-40B4-BE49-F238E27FC236}">
                    <a16:creationId xmlns:a16="http://schemas.microsoft.com/office/drawing/2014/main" id="{C1E4EFAB-C4DC-AC4E-3FA9-ECD2BB0FEC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799" y="2920473"/>
                <a:ext cx="10170861" cy="1138773"/>
              </a:xfrm>
              <a:prstGeom prst="rect">
                <a:avLst/>
              </a:prstGeom>
              <a:blipFill>
                <a:blip r:embed="rId3"/>
                <a:stretch>
                  <a:fillRect l="-838" t="-3704" b="-42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矩形 13">
            <a:extLst>
              <a:ext uri="{FF2B5EF4-FFF2-40B4-BE49-F238E27FC236}">
                <a16:creationId xmlns:a16="http://schemas.microsoft.com/office/drawing/2014/main" id="{A81F1D54-EB70-1CA6-4E65-C4EE75F09521}"/>
              </a:ext>
            </a:extLst>
          </p:cNvPr>
          <p:cNvSpPr/>
          <p:nvPr/>
        </p:nvSpPr>
        <p:spPr>
          <a:xfrm>
            <a:off x="5754914" y="1836057"/>
            <a:ext cx="1952172" cy="461665"/>
          </a:xfrm>
          <a:prstGeom prst="rect">
            <a:avLst/>
          </a:prstGeom>
          <a:solidFill>
            <a:schemeClr val="accent6">
              <a:lumMod val="60000"/>
              <a:lumOff val="40000"/>
              <a:alpha val="52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椭圆 14">
            <a:extLst>
              <a:ext uri="{FF2B5EF4-FFF2-40B4-BE49-F238E27FC236}">
                <a16:creationId xmlns:a16="http://schemas.microsoft.com/office/drawing/2014/main" id="{3BE7F556-434D-0695-968A-BD2175551C97}"/>
              </a:ext>
            </a:extLst>
          </p:cNvPr>
          <p:cNvSpPr/>
          <p:nvPr/>
        </p:nvSpPr>
        <p:spPr>
          <a:xfrm>
            <a:off x="6019797" y="1898441"/>
            <a:ext cx="362857" cy="362857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右大括号 15">
            <a:extLst>
              <a:ext uri="{FF2B5EF4-FFF2-40B4-BE49-F238E27FC236}">
                <a16:creationId xmlns:a16="http://schemas.microsoft.com/office/drawing/2014/main" id="{CB3E13EB-9DE7-01B8-6EAF-E960733FC2EB}"/>
              </a:ext>
            </a:extLst>
          </p:cNvPr>
          <p:cNvSpPr/>
          <p:nvPr/>
        </p:nvSpPr>
        <p:spPr>
          <a:xfrm rot="16200000">
            <a:off x="8059051" y="1199147"/>
            <a:ext cx="203200" cy="907130"/>
          </a:xfrm>
          <a:prstGeom prst="righ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右大括号 16">
            <a:extLst>
              <a:ext uri="{FF2B5EF4-FFF2-40B4-BE49-F238E27FC236}">
                <a16:creationId xmlns:a16="http://schemas.microsoft.com/office/drawing/2014/main" id="{B1202C84-5626-DC95-2D5D-21983A062387}"/>
              </a:ext>
            </a:extLst>
          </p:cNvPr>
          <p:cNvSpPr/>
          <p:nvPr/>
        </p:nvSpPr>
        <p:spPr>
          <a:xfrm rot="16200000">
            <a:off x="7111993" y="-125071"/>
            <a:ext cx="192315" cy="2812130"/>
          </a:xfrm>
          <a:prstGeom prst="rightBrace">
            <a:avLst>
              <a:gd name="adj1" fmla="val 8333"/>
              <a:gd name="adj2" fmla="val 50258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文本框 17">
                <a:extLst>
                  <a:ext uri="{FF2B5EF4-FFF2-40B4-BE49-F238E27FC236}">
                    <a16:creationId xmlns:a16="http://schemas.microsoft.com/office/drawing/2014/main" id="{F246F0EC-50E0-1FD0-AA37-682F36499EA3}"/>
                  </a:ext>
                </a:extLst>
              </p:cNvPr>
              <p:cNvSpPr txBox="1"/>
              <p:nvPr/>
            </p:nvSpPr>
            <p:spPr>
              <a:xfrm>
                <a:off x="6946892" y="742843"/>
                <a:ext cx="52251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000" b="1" i="1" dirty="0" smtClean="0">
                          <a:latin typeface="Cambria Math" panose="02040503050406030204" pitchFamily="18" charset="0"/>
                        </a:rPr>
                        <m:t>𝑺</m:t>
                      </m:r>
                    </m:oMath>
                  </m:oMathPara>
                </a14:m>
                <a:endParaRPr lang="zh-CN" altLang="en-US" sz="2000" b="1" dirty="0"/>
              </a:p>
            </p:txBody>
          </p:sp>
        </mc:Choice>
        <mc:Fallback xmlns="">
          <p:sp>
            <p:nvSpPr>
              <p:cNvPr id="18" name="文本框 17">
                <a:extLst>
                  <a:ext uri="{FF2B5EF4-FFF2-40B4-BE49-F238E27FC236}">
                    <a16:creationId xmlns:a16="http://schemas.microsoft.com/office/drawing/2014/main" id="{F246F0EC-50E0-1FD0-AA37-682F36499E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6892" y="742843"/>
                <a:ext cx="522515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文本框 18">
                <a:extLst>
                  <a:ext uri="{FF2B5EF4-FFF2-40B4-BE49-F238E27FC236}">
                    <a16:creationId xmlns:a16="http://schemas.microsoft.com/office/drawing/2014/main" id="{A89DA5C0-EB31-B620-23C9-94C695F23F41}"/>
                  </a:ext>
                </a:extLst>
              </p:cNvPr>
              <p:cNvSpPr txBox="1"/>
              <p:nvPr/>
            </p:nvSpPr>
            <p:spPr>
              <a:xfrm>
                <a:off x="7913451" y="1239266"/>
                <a:ext cx="52251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000" b="1" i="1" dirty="0" smtClean="0">
                          <a:latin typeface="Cambria Math" panose="02040503050406030204" pitchFamily="18" charset="0"/>
                        </a:rPr>
                        <m:t>𝑻</m:t>
                      </m:r>
                    </m:oMath>
                  </m:oMathPara>
                </a14:m>
                <a:endParaRPr lang="zh-CN" altLang="en-US" sz="2000" b="1" dirty="0"/>
              </a:p>
            </p:txBody>
          </p:sp>
        </mc:Choice>
        <mc:Fallback xmlns="">
          <p:sp>
            <p:nvSpPr>
              <p:cNvPr id="19" name="文本框 18">
                <a:extLst>
                  <a:ext uri="{FF2B5EF4-FFF2-40B4-BE49-F238E27FC236}">
                    <a16:creationId xmlns:a16="http://schemas.microsoft.com/office/drawing/2014/main" id="{A89DA5C0-EB31-B620-23C9-94C695F23F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3451" y="1239266"/>
                <a:ext cx="522515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文本框 1">
            <a:extLst>
              <a:ext uri="{FF2B5EF4-FFF2-40B4-BE49-F238E27FC236}">
                <a16:creationId xmlns:a16="http://schemas.microsoft.com/office/drawing/2014/main" id="{0D49A800-D187-F928-0C36-E59EED5F8FA3}"/>
              </a:ext>
            </a:extLst>
          </p:cNvPr>
          <p:cNvSpPr txBox="1"/>
          <p:nvPr/>
        </p:nvSpPr>
        <p:spPr>
          <a:xfrm>
            <a:off x="977461" y="4622450"/>
            <a:ext cx="69359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优化方法</a:t>
            </a:r>
            <a:r>
              <a:rPr lang="en-US" altLang="zh-CN" dirty="0"/>
              <a:t>1</a:t>
            </a:r>
            <a:r>
              <a:rPr lang="zh-CN" altLang="en-US" dirty="0"/>
              <a:t>：单调队列： </a:t>
            </a:r>
            <a:r>
              <a:rPr lang="en-US" altLang="zh-CN" dirty="0"/>
              <a:t>L </a:t>
            </a:r>
            <a:r>
              <a:rPr lang="zh-CN" altLang="en-US" dirty="0"/>
              <a:t>太大， 无法满足空间要求，也会超时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优化方法</a:t>
            </a:r>
            <a:r>
              <a:rPr lang="en-US" altLang="zh-CN" dirty="0"/>
              <a:t>2</a:t>
            </a:r>
            <a:r>
              <a:rPr lang="zh-CN" altLang="en-US" dirty="0"/>
              <a:t>：区间压缩</a:t>
            </a:r>
          </a:p>
        </p:txBody>
      </p:sp>
    </p:spTree>
    <p:extLst>
      <p:ext uri="{BB962C8B-B14F-4D97-AF65-F5344CB8AC3E}">
        <p14:creationId xmlns:p14="http://schemas.microsoft.com/office/powerpoint/2010/main" val="21811273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文本框 1">
                <a:extLst>
                  <a:ext uri="{FF2B5EF4-FFF2-40B4-BE49-F238E27FC236}">
                    <a16:creationId xmlns:a16="http://schemas.microsoft.com/office/drawing/2014/main" id="{7E7C75AB-2AE7-2608-8D29-08C54EEAC251}"/>
                  </a:ext>
                </a:extLst>
              </p:cNvPr>
              <p:cNvSpPr txBox="1"/>
              <p:nvPr/>
            </p:nvSpPr>
            <p:spPr>
              <a:xfrm>
                <a:off x="605396" y="1532407"/>
                <a:ext cx="11073700" cy="5109091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000" b="1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优化方法</a:t>
                </a:r>
                <a:r>
                  <a:rPr lang="en-US" altLang="zh-CN" sz="2000" b="1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2</a:t>
                </a:r>
                <a:r>
                  <a:rPr lang="zh-CN" altLang="en-US" sz="2000" b="1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：压缩区间</a:t>
                </a:r>
              </a:p>
              <a:p>
                <a:r>
                  <a:rPr lang="zh-CN" altLang="en-US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①观察数据范围，</a:t>
                </a:r>
                <a:r>
                  <a:rPr lang="en-US" altLang="zh-CN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L</a:t>
                </a:r>
                <a:r>
                  <a:rPr lang="zh-CN" altLang="en-US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较大，</a:t>
                </a:r>
                <a:r>
                  <a:rPr lang="en-US" altLang="zh-CN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M</a:t>
                </a:r>
                <a:r>
                  <a:rPr lang="zh-CN" altLang="en-US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比较小，说明石子都是稀疏的摆在区间</a:t>
                </a:r>
                <a:r>
                  <a:rPr lang="en-US" altLang="zh-CN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[0, L] </a:t>
                </a:r>
                <a:r>
                  <a:rPr lang="zh-CN" altLang="en-US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之上</a:t>
                </a:r>
              </a:p>
              <a:p>
                <a:r>
                  <a:rPr lang="zh-CN" altLang="en-US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②</a:t>
                </a:r>
                <a:r>
                  <a:rPr lang="en-US" altLang="zh-CN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S</a:t>
                </a:r>
                <a:r>
                  <a:rPr lang="zh-CN" altLang="en-US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和</a:t>
                </a:r>
                <a:r>
                  <a:rPr lang="en-US" altLang="zh-CN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T</a:t>
                </a:r>
                <a:r>
                  <a:rPr lang="zh-CN" altLang="en-US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比较小， 所以可以压缩区间，</a:t>
                </a:r>
              </a:p>
              <a:p>
                <a:r>
                  <a:rPr lang="zh-CN" altLang="en-US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假设最大走</a:t>
                </a:r>
                <a:r>
                  <a:rPr lang="en-US" altLang="zh-CN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2</a:t>
                </a:r>
                <a:r>
                  <a:rPr lang="zh-CN" altLang="en-US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，最小走</a:t>
                </a:r>
                <a:r>
                  <a:rPr lang="en-US" altLang="zh-CN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1</a:t>
                </a:r>
                <a:r>
                  <a:rPr lang="zh-CN" altLang="en-US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， 那么可以跳跃的点为： </a:t>
                </a:r>
                <a:r>
                  <a:rPr lang="en-US" altLang="zh-CN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0 1 2 3 4 5 6</a:t>
                </a:r>
                <a:r>
                  <a:rPr lang="zh-CN" altLang="en-US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，都是连续的</a:t>
                </a:r>
              </a:p>
              <a:p>
                <a:r>
                  <a:rPr lang="zh-CN" altLang="en-US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假设最大走</a:t>
                </a:r>
                <a:r>
                  <a:rPr lang="en-US" altLang="zh-CN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4</a:t>
                </a:r>
                <a:r>
                  <a:rPr lang="zh-CN" altLang="en-US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，最小走</a:t>
                </a:r>
                <a:r>
                  <a:rPr lang="en-US" altLang="zh-CN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3</a:t>
                </a:r>
                <a:r>
                  <a:rPr lang="zh-CN" altLang="en-US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， 那么可以跳跃的点为： </a:t>
                </a:r>
                <a:r>
                  <a:rPr lang="en-US" altLang="zh-CN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0 3 4 6 7 8 9 </a:t>
                </a:r>
                <a:r>
                  <a:rPr lang="zh-CN" altLang="en-US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，</a:t>
                </a:r>
                <a:r>
                  <a:rPr lang="en-US" altLang="zh-CN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6</a:t>
                </a:r>
                <a:r>
                  <a:rPr lang="zh-CN" altLang="en-US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之后都是连续的</a:t>
                </a:r>
              </a:p>
              <a:p>
                <a:r>
                  <a:rPr lang="zh-CN" altLang="en-US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假设最大走</a:t>
                </a:r>
                <a:r>
                  <a:rPr lang="en-US" altLang="zh-CN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5</a:t>
                </a:r>
                <a:r>
                  <a:rPr lang="zh-CN" altLang="en-US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，最小走</a:t>
                </a:r>
                <a:r>
                  <a:rPr lang="en-US" altLang="zh-CN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4</a:t>
                </a:r>
                <a:r>
                  <a:rPr lang="zh-CN" altLang="en-US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， 那么可以跳跃的点为： </a:t>
                </a:r>
                <a:r>
                  <a:rPr lang="en-US" altLang="zh-CN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0 4 5 8 9 10 12 13 14 15  </a:t>
                </a:r>
                <a:r>
                  <a:rPr lang="zh-CN" altLang="en-US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，</a:t>
                </a:r>
                <a:r>
                  <a:rPr lang="en-US" altLang="zh-CN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12</a:t>
                </a:r>
                <a:r>
                  <a:rPr lang="zh-CN" altLang="en-US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之后都是连续的</a:t>
                </a:r>
              </a:p>
              <a:p>
                <a:endParaRPr lang="zh-CN" altLang="en-US" dirty="0">
                  <a:latin typeface="华文楷体" panose="02010600040101010101" pitchFamily="2" charset="-122"/>
                  <a:ea typeface="华文楷体" panose="02010600040101010101" pitchFamily="2" charset="-122"/>
                </a:endParaRPr>
              </a:p>
              <a:p>
                <a:r>
                  <a:rPr lang="zh-CN" altLang="en-US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假设最大走</a:t>
                </a:r>
                <a:r>
                  <a:rPr lang="en-US" altLang="zh-CN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10</a:t>
                </a:r>
                <a:r>
                  <a:rPr lang="zh-CN" altLang="en-US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，最小走</a:t>
                </a:r>
                <a:r>
                  <a:rPr lang="en-US" altLang="zh-CN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9</a:t>
                </a:r>
                <a:r>
                  <a:rPr lang="zh-CN" altLang="en-US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， 那么可以跳跃的点为：</a:t>
                </a:r>
              </a:p>
              <a:p>
                <a:r>
                  <a:rPr lang="en-US" altLang="zh-CN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0 9 10  18 19 20  27 28 29 30  36 37 38 39 40  45 46 47 48 49 50</a:t>
                </a:r>
              </a:p>
              <a:p>
                <a:r>
                  <a:rPr lang="en-US" altLang="zh-CN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54 55 56 57 58 59 60  63 64 65 66 67 68 69 70  72 73 74 75 76 77 78 79 80  81 82 83 84 85 86 87 88 89 90 91  </a:t>
                </a:r>
                <a:r>
                  <a:rPr lang="zh-CN" altLang="en-US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，</a:t>
                </a:r>
                <a:r>
                  <a:rPr lang="en-US" altLang="zh-CN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81</a:t>
                </a:r>
                <a:r>
                  <a:rPr lang="zh-CN" altLang="en-US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之后都是连续的</a:t>
                </a:r>
              </a:p>
              <a:p>
                <a:endParaRPr lang="zh-CN" altLang="en-US" dirty="0">
                  <a:latin typeface="华文楷体" panose="02010600040101010101" pitchFamily="2" charset="-122"/>
                  <a:ea typeface="华文楷体" panose="02010600040101010101" pitchFamily="2" charset="-122"/>
                </a:endParaRPr>
              </a:p>
              <a:p>
                <a:r>
                  <a:rPr lang="zh-CN" altLang="en-US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最坏情况：最大走</a:t>
                </a:r>
                <a:r>
                  <a:rPr lang="en-US" altLang="zh-CN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10</a:t>
                </a:r>
                <a:r>
                  <a:rPr lang="zh-CN" altLang="en-US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，最小走</a:t>
                </a:r>
                <a:r>
                  <a:rPr lang="en-US" altLang="zh-CN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9</a:t>
                </a:r>
                <a:r>
                  <a:rPr lang="zh-CN" altLang="en-US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，意味着</a:t>
                </a:r>
                <a:r>
                  <a:rPr lang="en-US" altLang="zh-CN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81</a:t>
                </a:r>
                <a:r>
                  <a:rPr lang="zh-CN" altLang="en-US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以后都是连续的点</a:t>
                </a:r>
              </a:p>
              <a:p>
                <a:endParaRPr lang="zh-CN" altLang="en-US" dirty="0">
                  <a:latin typeface="华文楷体" panose="02010600040101010101" pitchFamily="2" charset="-122"/>
                  <a:ea typeface="华文楷体" panose="02010600040101010101" pitchFamily="2" charset="-122"/>
                </a:endParaRPr>
              </a:p>
              <a:p>
                <a:r>
                  <a:rPr lang="zh-CN" altLang="en-US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那么在计算  </a:t>
                </a:r>
                <a14:m>
                  <m:oMath xmlns:m="http://schemas.openxmlformats.org/officeDocument/2006/math">
                    <m:r>
                      <a:rPr lang="en-US" altLang="zh-CN" i="1" dirty="0" smtClean="0"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𝑓</m:t>
                    </m:r>
                    <m:r>
                      <a:rPr lang="en-US" altLang="zh-CN" i="1" dirty="0" smtClean="0"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[</m:t>
                    </m:r>
                    <m:r>
                      <a:rPr lang="en-US" altLang="zh-CN" i="1" dirty="0" err="1" smtClean="0"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𝑖</m:t>
                    </m:r>
                    <m:r>
                      <a:rPr lang="en-US" altLang="zh-CN" i="1" dirty="0" smtClean="0"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] = </m:t>
                    </m:r>
                    <m:r>
                      <m:rPr>
                        <m:sty m:val="p"/>
                      </m:rPr>
                      <a:rPr lang="en-US" altLang="zh-CN" i="1" dirty="0" smtClean="0"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min</m:t>
                    </m:r>
                    <m:r>
                      <a:rPr lang="en-US" altLang="zh-CN" i="1" dirty="0" smtClean="0"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⁡(</m:t>
                    </m:r>
                    <m:r>
                      <a:rPr lang="en-US" altLang="zh-CN" i="1" dirty="0" smtClean="0"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𝑓</m:t>
                    </m:r>
                    <m:r>
                      <a:rPr lang="en-US" altLang="zh-CN" i="1" dirty="0" smtClean="0"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[</m:t>
                    </m:r>
                    <m:r>
                      <a:rPr lang="en-US" altLang="zh-CN" i="1" dirty="0" smtClean="0"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𝑗</m:t>
                    </m:r>
                    <m:r>
                      <a:rPr lang="en-US" altLang="zh-CN" i="1" dirty="0" smtClean="0"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]) + </m:t>
                    </m:r>
                    <m:r>
                      <a:rPr lang="en-US" altLang="zh-CN" i="1" dirty="0" smtClean="0"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𝑓𝑙𝑎𝑔</m:t>
                    </m:r>
                    <m:r>
                      <a:rPr lang="en-US" altLang="zh-CN" i="1" dirty="0" smtClean="0"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[</m:t>
                    </m:r>
                    <m:r>
                      <a:rPr lang="en-US" altLang="zh-CN" i="1" dirty="0" err="1" smtClean="0"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𝑖</m:t>
                    </m:r>
                    <m:r>
                      <a:rPr lang="en-US" altLang="zh-CN" i="1" dirty="0" smtClean="0">
                        <a:latin typeface="Cambria Math" panose="02040503050406030204" pitchFamily="18" charset="0"/>
                        <a:ea typeface="华文楷体" panose="02010600040101010101" pitchFamily="2" charset="-122"/>
                      </a:rPr>
                      <m:t>]; </m:t>
                    </m:r>
                  </m:oMath>
                </a14:m>
                <a:r>
                  <a:rPr lang="zh-CN" altLang="en-US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的时候， 可以把两个石子的大区间缩小至 </a:t>
                </a:r>
                <a:r>
                  <a:rPr lang="en-US" altLang="zh-CN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81 </a:t>
                </a:r>
                <a:r>
                  <a:rPr lang="zh-CN" altLang="en-US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以内就行，为了好计算 缩小至</a:t>
                </a:r>
                <a:r>
                  <a:rPr lang="en-US" altLang="zh-CN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100</a:t>
                </a:r>
              </a:p>
              <a:p>
                <a:endParaRPr lang="en-US" altLang="zh-CN" dirty="0">
                  <a:latin typeface="华文楷体" panose="02010600040101010101" pitchFamily="2" charset="-122"/>
                  <a:ea typeface="华文楷体" panose="02010600040101010101" pitchFamily="2" charset="-122"/>
                </a:endParaRPr>
              </a:p>
              <a:p>
                <a:r>
                  <a:rPr lang="zh-CN" altLang="en-US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重新处理石子之间的距离，由于石子位置不是有序的，可以先排序，然后累加每一位置偏移量，进行偏移</a:t>
                </a:r>
              </a:p>
            </p:txBody>
          </p:sp>
        </mc:Choice>
        <mc:Fallback>
          <p:sp>
            <p:nvSpPr>
              <p:cNvPr id="2" name="文本框 1">
                <a:extLst>
                  <a:ext uri="{FF2B5EF4-FFF2-40B4-BE49-F238E27FC236}">
                    <a16:creationId xmlns:a16="http://schemas.microsoft.com/office/drawing/2014/main" id="{7E7C75AB-2AE7-2608-8D29-08C54EEAC2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396" y="1532407"/>
                <a:ext cx="11073700" cy="5109091"/>
              </a:xfrm>
              <a:prstGeom prst="rect">
                <a:avLst/>
              </a:prstGeom>
              <a:blipFill>
                <a:blip r:embed="rId2"/>
                <a:stretch>
                  <a:fillRect l="-550" t="-597" b="-107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直接连接符 2">
            <a:extLst>
              <a:ext uri="{FF2B5EF4-FFF2-40B4-BE49-F238E27FC236}">
                <a16:creationId xmlns:a16="http://schemas.microsoft.com/office/drawing/2014/main" id="{958F73ED-83A6-7771-522F-8438DA3D5243}"/>
              </a:ext>
            </a:extLst>
          </p:cNvPr>
          <p:cNvCxnSpPr/>
          <p:nvPr/>
        </p:nvCxnSpPr>
        <p:spPr>
          <a:xfrm>
            <a:off x="905238" y="893664"/>
            <a:ext cx="0" cy="291094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文本框 3">
            <a:extLst>
              <a:ext uri="{FF2B5EF4-FFF2-40B4-BE49-F238E27FC236}">
                <a16:creationId xmlns:a16="http://schemas.microsoft.com/office/drawing/2014/main" id="{98F80C75-C8E0-4EEE-76D6-1BFA4ADA9E27}"/>
              </a:ext>
            </a:extLst>
          </p:cNvPr>
          <p:cNvSpPr txBox="1"/>
          <p:nvPr/>
        </p:nvSpPr>
        <p:spPr>
          <a:xfrm>
            <a:off x="905238" y="839156"/>
            <a:ext cx="54774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/>
              <a:t>分析：</a:t>
            </a:r>
            <a:r>
              <a:rPr lang="en-US" altLang="zh-CN" sz="2000" b="1" dirty="0"/>
              <a:t>T3</a:t>
            </a:r>
            <a:r>
              <a:rPr lang="zh-CN" altLang="en-US" sz="2000" b="1" dirty="0"/>
              <a:t>：过河   </a:t>
            </a:r>
            <a:r>
              <a:rPr lang="en-US" altLang="zh-CN" sz="2000" b="1" dirty="0">
                <a:solidFill>
                  <a:srgbClr val="FF0000"/>
                </a:solidFill>
              </a:rPr>
              <a:t>[NOIP2005 </a:t>
            </a:r>
            <a:r>
              <a:rPr lang="zh-CN" altLang="en-US" sz="2000" b="1" dirty="0">
                <a:solidFill>
                  <a:srgbClr val="FF0000"/>
                </a:solidFill>
              </a:rPr>
              <a:t>提高组</a:t>
            </a:r>
            <a:r>
              <a:rPr lang="en-US" altLang="zh-CN" sz="2000" b="1" dirty="0">
                <a:solidFill>
                  <a:srgbClr val="FF0000"/>
                </a:solidFill>
              </a:rPr>
              <a:t>] </a:t>
            </a:r>
            <a:r>
              <a:rPr lang="zh-CN" altLang="en-US" sz="2000" b="1" dirty="0">
                <a:solidFill>
                  <a:srgbClr val="FF0000"/>
                </a:solidFill>
              </a:rPr>
              <a:t>过河 </a:t>
            </a:r>
            <a:r>
              <a:rPr lang="en-US" altLang="zh-CN" sz="2000" b="1" dirty="0">
                <a:solidFill>
                  <a:srgbClr val="FF0000"/>
                </a:solidFill>
              </a:rPr>
              <a:t>T2</a:t>
            </a:r>
            <a:endParaRPr lang="zh-CN" alt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78291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1164</TotalTime>
  <Words>2421</Words>
  <Application>Microsoft Office PowerPoint</Application>
  <PresentationFormat>宽屏</PresentationFormat>
  <Paragraphs>238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2" baseType="lpstr">
      <vt:lpstr>等线</vt:lpstr>
      <vt:lpstr>等线 Light</vt:lpstr>
      <vt:lpstr>华文楷体</vt:lpstr>
      <vt:lpstr>Arial</vt:lpstr>
      <vt:lpstr>Cambria Math</vt:lpstr>
      <vt:lpstr>Consolas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Janick Yang</dc:creator>
  <cp:lastModifiedBy>Janick Yang</cp:lastModifiedBy>
  <cp:revision>18</cp:revision>
  <dcterms:created xsi:type="dcterms:W3CDTF">2024-06-21T08:09:22Z</dcterms:created>
  <dcterms:modified xsi:type="dcterms:W3CDTF">2024-06-23T02:57:08Z</dcterms:modified>
</cp:coreProperties>
</file>